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6858000" cy="9144000"/>
  <p:embeddedFontLst>
    <p:embeddedFont>
      <p:font typeface="Corben"/>
      <p:regular r:id="rId60"/>
      <p:bold r:id="rId61"/>
    </p:embeddedFont>
    <p:embeddedFont>
      <p:font typeface="Arial Black"/>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3" roundtripDataSignature="AMtx7mi62ygLpkAAiVMvgZmoNpgYN6H2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ialBlack-regular.fntdata"/><Relationship Id="rId61" Type="http://schemas.openxmlformats.org/officeDocument/2006/relationships/font" Target="fonts/Corben-bold.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orben-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067addf2d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067addf2d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071f01b53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071f01b5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06e4c84fc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00" name="Google Shape;300;g206e4c84fcd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5" name="Google Shape;41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06e4c84fcd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06e4c84fcd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067addf2d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067addf2d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8" name="Google Shape;518;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1" name="Shape 11"/>
        <p:cNvGrpSpPr/>
        <p:nvPr/>
      </p:nvGrpSpPr>
      <p:grpSpPr>
        <a:xfrm>
          <a:off x="0" y="0"/>
          <a:ext cx="0" cy="0"/>
          <a:chOff x="0" y="0"/>
          <a:chExt cx="0" cy="0"/>
        </a:xfrm>
      </p:grpSpPr>
      <p:sp>
        <p:nvSpPr>
          <p:cNvPr id="12" name="Google Shape;12;p57"/>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5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5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5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5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68" name="Shape 68"/>
        <p:cNvGrpSpPr/>
        <p:nvPr/>
      </p:nvGrpSpPr>
      <p:grpSpPr>
        <a:xfrm>
          <a:off x="0" y="0"/>
          <a:ext cx="0" cy="0"/>
          <a:chOff x="0" y="0"/>
          <a:chExt cx="0" cy="0"/>
        </a:xfrm>
      </p:grpSpPr>
      <p:sp>
        <p:nvSpPr>
          <p:cNvPr id="69" name="Google Shape;69;p6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6"/>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6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6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74" name="Shape 74"/>
        <p:cNvGrpSpPr/>
        <p:nvPr/>
      </p:nvGrpSpPr>
      <p:grpSpPr>
        <a:xfrm>
          <a:off x="0" y="0"/>
          <a:ext cx="0" cy="0"/>
          <a:chOff x="0" y="0"/>
          <a:chExt cx="0" cy="0"/>
        </a:xfrm>
      </p:grpSpPr>
      <p:sp>
        <p:nvSpPr>
          <p:cNvPr id="75" name="Google Shape;75;p67"/>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7"/>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6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86" name="Shape 86"/>
        <p:cNvGrpSpPr/>
        <p:nvPr/>
      </p:nvGrpSpPr>
      <p:grpSpPr>
        <a:xfrm>
          <a:off x="0" y="0"/>
          <a:ext cx="0" cy="0"/>
          <a:chOff x="0" y="0"/>
          <a:chExt cx="0" cy="0"/>
        </a:xfrm>
      </p:grpSpPr>
      <p:sp>
        <p:nvSpPr>
          <p:cNvPr id="87" name="Google Shape;87;g206e4c84fcd_0_265"/>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g206e4c84fcd_0_26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89" name="Google Shape;89;g206e4c84fcd_0_265"/>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g206e4c84fcd_0_265"/>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g206e4c84fcd_0_265"/>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92" name="Shape 92"/>
        <p:cNvGrpSpPr/>
        <p:nvPr/>
      </p:nvGrpSpPr>
      <p:grpSpPr>
        <a:xfrm>
          <a:off x="0" y="0"/>
          <a:ext cx="0" cy="0"/>
          <a:chOff x="0" y="0"/>
          <a:chExt cx="0" cy="0"/>
        </a:xfrm>
      </p:grpSpPr>
      <p:sp>
        <p:nvSpPr>
          <p:cNvPr id="93" name="Google Shape;93;g206e4c84fcd_0_271"/>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g206e4c84fcd_0_271"/>
          <p:cNvSpPr/>
          <p:nvPr>
            <p:ph idx="2" type="pic"/>
          </p:nvPr>
        </p:nvSpPr>
        <p:spPr>
          <a:xfrm>
            <a:off x="2389717" y="612775"/>
            <a:ext cx="7315200" cy="4114800"/>
          </a:xfrm>
          <a:prstGeom prst="rect">
            <a:avLst/>
          </a:prstGeom>
          <a:noFill/>
          <a:ln>
            <a:noFill/>
          </a:ln>
        </p:spPr>
      </p:sp>
      <p:sp>
        <p:nvSpPr>
          <p:cNvPr id="95" name="Google Shape;95;g206e4c84fcd_0_271"/>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96" name="Google Shape;96;g206e4c84fcd_0_271"/>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g206e4c84fcd_0_271"/>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g206e4c84fcd_0_271"/>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99" name="Shape 99"/>
        <p:cNvGrpSpPr/>
        <p:nvPr/>
      </p:nvGrpSpPr>
      <p:grpSpPr>
        <a:xfrm>
          <a:off x="0" y="0"/>
          <a:ext cx="0" cy="0"/>
          <a:chOff x="0" y="0"/>
          <a:chExt cx="0" cy="0"/>
        </a:xfrm>
      </p:grpSpPr>
      <p:sp>
        <p:nvSpPr>
          <p:cNvPr id="100" name="Google Shape;100;g206e4c84fcd_0_27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g206e4c84fcd_0_278"/>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g206e4c84fcd_0_278"/>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g206e4c84fcd_0_278"/>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104" name="Shape 104"/>
        <p:cNvGrpSpPr/>
        <p:nvPr/>
      </p:nvGrpSpPr>
      <p:grpSpPr>
        <a:xfrm>
          <a:off x="0" y="0"/>
          <a:ext cx="0" cy="0"/>
          <a:chOff x="0" y="0"/>
          <a:chExt cx="0" cy="0"/>
        </a:xfrm>
      </p:grpSpPr>
      <p:sp>
        <p:nvSpPr>
          <p:cNvPr id="105" name="Google Shape;105;g206e4c84fcd_0_283"/>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g206e4c84fcd_0_283"/>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g206e4c84fcd_0_283"/>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08" name="Shape 108"/>
        <p:cNvGrpSpPr/>
        <p:nvPr/>
      </p:nvGrpSpPr>
      <p:grpSpPr>
        <a:xfrm>
          <a:off x="0" y="0"/>
          <a:ext cx="0" cy="0"/>
          <a:chOff x="0" y="0"/>
          <a:chExt cx="0" cy="0"/>
        </a:xfrm>
      </p:grpSpPr>
      <p:sp>
        <p:nvSpPr>
          <p:cNvPr id="109" name="Google Shape;109;g206e4c84fcd_0_28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g206e4c84fcd_0_287"/>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1" name="Google Shape;111;g206e4c84fcd_0_287"/>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g206e4c84fcd_0_287"/>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g206e4c84fcd_0_287"/>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114" name="Shape 114"/>
        <p:cNvGrpSpPr/>
        <p:nvPr/>
      </p:nvGrpSpPr>
      <p:grpSpPr>
        <a:xfrm>
          <a:off x="0" y="0"/>
          <a:ext cx="0" cy="0"/>
          <a:chOff x="0" y="0"/>
          <a:chExt cx="0" cy="0"/>
        </a:xfrm>
      </p:grpSpPr>
      <p:sp>
        <p:nvSpPr>
          <p:cNvPr id="115" name="Google Shape;115;g206e4c84fcd_0_293"/>
          <p:cNvSpPr txBox="1"/>
          <p:nvPr>
            <p:ph type="title"/>
          </p:nvPr>
        </p:nvSpPr>
        <p:spPr>
          <a:xfrm>
            <a:off x="963084" y="4406901"/>
            <a:ext cx="103632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g206e4c84fcd_0_293"/>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17" name="Google Shape;117;g206e4c84fcd_0_293"/>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g206e4c84fcd_0_293"/>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g206e4c84fcd_0_293"/>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120" name="Shape 120"/>
        <p:cNvGrpSpPr/>
        <p:nvPr/>
      </p:nvGrpSpPr>
      <p:grpSpPr>
        <a:xfrm>
          <a:off x="0" y="0"/>
          <a:ext cx="0" cy="0"/>
          <a:chOff x="0" y="0"/>
          <a:chExt cx="0" cy="0"/>
        </a:xfrm>
      </p:grpSpPr>
      <p:sp>
        <p:nvSpPr>
          <p:cNvPr id="121" name="Google Shape;121;g206e4c84fcd_0_29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g206e4c84fcd_0_299"/>
          <p:cNvSpPr txBox="1"/>
          <p:nvPr>
            <p:ph idx="1" type="body"/>
          </p:nvPr>
        </p:nvSpPr>
        <p:spPr>
          <a:xfrm>
            <a:off x="609600" y="1600201"/>
            <a:ext cx="53847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23" name="Google Shape;123;g206e4c84fcd_0_299"/>
          <p:cNvSpPr txBox="1"/>
          <p:nvPr>
            <p:ph idx="2" type="body"/>
          </p:nvPr>
        </p:nvSpPr>
        <p:spPr>
          <a:xfrm>
            <a:off x="6197600" y="1600201"/>
            <a:ext cx="53847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24" name="Google Shape;124;g206e4c84fcd_0_299"/>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g206e4c84fcd_0_299"/>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g206e4c84fcd_0_299"/>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127" name="Shape 127"/>
        <p:cNvGrpSpPr/>
        <p:nvPr/>
      </p:nvGrpSpPr>
      <p:grpSpPr>
        <a:xfrm>
          <a:off x="0" y="0"/>
          <a:ext cx="0" cy="0"/>
          <a:chOff x="0" y="0"/>
          <a:chExt cx="0" cy="0"/>
        </a:xfrm>
      </p:grpSpPr>
      <p:sp>
        <p:nvSpPr>
          <p:cNvPr id="128" name="Google Shape;128;g206e4c84fcd_0_30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g206e4c84fcd_0_306"/>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30" name="Google Shape;130;g206e4c84fcd_0_306"/>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31" name="Google Shape;131;g206e4c84fcd_0_306"/>
          <p:cNvSpPr txBox="1"/>
          <p:nvPr>
            <p:ph idx="3" type="body"/>
          </p:nvPr>
        </p:nvSpPr>
        <p:spPr>
          <a:xfrm>
            <a:off x="6193368" y="1535113"/>
            <a:ext cx="5388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32" name="Google Shape;132;g206e4c84fcd_0_306"/>
          <p:cNvSpPr txBox="1"/>
          <p:nvPr>
            <p:ph idx="4" type="body"/>
          </p:nvPr>
        </p:nvSpPr>
        <p:spPr>
          <a:xfrm>
            <a:off x="6193368" y="2174875"/>
            <a:ext cx="5388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33" name="Google Shape;133;g206e4c84fcd_0_306"/>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g206e4c84fcd_0_306"/>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g206e4c84fcd_0_306"/>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17" name="Shape 17"/>
        <p:cNvGrpSpPr/>
        <p:nvPr/>
      </p:nvGrpSpPr>
      <p:grpSpPr>
        <a:xfrm>
          <a:off x="0" y="0"/>
          <a:ext cx="0" cy="0"/>
          <a:chOff x="0" y="0"/>
          <a:chExt cx="0" cy="0"/>
        </a:xfrm>
      </p:grpSpPr>
      <p:sp>
        <p:nvSpPr>
          <p:cNvPr id="18" name="Google Shape;18;p58"/>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8"/>
          <p:cNvSpPr/>
          <p:nvPr>
            <p:ph idx="2" type="pic"/>
          </p:nvPr>
        </p:nvSpPr>
        <p:spPr>
          <a:xfrm>
            <a:off x="2389717" y="612775"/>
            <a:ext cx="7315200" cy="4114800"/>
          </a:xfrm>
          <a:prstGeom prst="rect">
            <a:avLst/>
          </a:prstGeom>
          <a:noFill/>
          <a:ln>
            <a:noFill/>
          </a:ln>
        </p:spPr>
      </p:sp>
      <p:sp>
        <p:nvSpPr>
          <p:cNvPr id="20" name="Google Shape;20;p58"/>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1" name="Google Shape;21;p5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136" name="Shape 136"/>
        <p:cNvGrpSpPr/>
        <p:nvPr/>
      </p:nvGrpSpPr>
      <p:grpSpPr>
        <a:xfrm>
          <a:off x="0" y="0"/>
          <a:ext cx="0" cy="0"/>
          <a:chOff x="0" y="0"/>
          <a:chExt cx="0" cy="0"/>
        </a:xfrm>
      </p:grpSpPr>
      <p:sp>
        <p:nvSpPr>
          <p:cNvPr id="137" name="Google Shape;137;g206e4c84fcd_0_315"/>
          <p:cNvSpPr txBox="1"/>
          <p:nvPr>
            <p:ph type="title"/>
          </p:nvPr>
        </p:nvSpPr>
        <p:spPr>
          <a:xfrm>
            <a:off x="609601" y="273050"/>
            <a:ext cx="40110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g206e4c84fcd_0_315"/>
          <p:cNvSpPr txBox="1"/>
          <p:nvPr>
            <p:ph idx="1" type="body"/>
          </p:nvPr>
        </p:nvSpPr>
        <p:spPr>
          <a:xfrm>
            <a:off x="4766733" y="273051"/>
            <a:ext cx="6815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9" name="Google Shape;139;g206e4c84fcd_0_315"/>
          <p:cNvSpPr txBox="1"/>
          <p:nvPr>
            <p:ph idx="2" type="body"/>
          </p:nvPr>
        </p:nvSpPr>
        <p:spPr>
          <a:xfrm>
            <a:off x="609601" y="1435101"/>
            <a:ext cx="40110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0" name="Google Shape;140;g206e4c84fcd_0_315"/>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g206e4c84fcd_0_315"/>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g206e4c84fcd_0_315"/>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143" name="Shape 143"/>
        <p:cNvGrpSpPr/>
        <p:nvPr/>
      </p:nvGrpSpPr>
      <p:grpSpPr>
        <a:xfrm>
          <a:off x="0" y="0"/>
          <a:ext cx="0" cy="0"/>
          <a:chOff x="0" y="0"/>
          <a:chExt cx="0" cy="0"/>
        </a:xfrm>
      </p:grpSpPr>
      <p:sp>
        <p:nvSpPr>
          <p:cNvPr id="144" name="Google Shape;144;g206e4c84fcd_0_3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g206e4c84fcd_0_322"/>
          <p:cNvSpPr txBox="1"/>
          <p:nvPr>
            <p:ph idx="1" type="body"/>
          </p:nvPr>
        </p:nvSpPr>
        <p:spPr>
          <a:xfrm rot="5400000">
            <a:off x="3832950" y="-1623149"/>
            <a:ext cx="4526100" cy="10972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6" name="Google Shape;146;g206e4c84fcd_0_322"/>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g206e4c84fcd_0_322"/>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g206e4c84fcd_0_322"/>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149" name="Shape 149"/>
        <p:cNvGrpSpPr/>
        <p:nvPr/>
      </p:nvGrpSpPr>
      <p:grpSpPr>
        <a:xfrm>
          <a:off x="0" y="0"/>
          <a:ext cx="0" cy="0"/>
          <a:chOff x="0" y="0"/>
          <a:chExt cx="0" cy="0"/>
        </a:xfrm>
      </p:grpSpPr>
      <p:sp>
        <p:nvSpPr>
          <p:cNvPr id="150" name="Google Shape;150;g206e4c84fcd_0_328"/>
          <p:cNvSpPr txBox="1"/>
          <p:nvPr>
            <p:ph type="title"/>
          </p:nvPr>
        </p:nvSpPr>
        <p:spPr>
          <a:xfrm rot="5400000">
            <a:off x="7285050" y="1828789"/>
            <a:ext cx="5851500" cy="27432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g206e4c84fcd_0_328"/>
          <p:cNvSpPr txBox="1"/>
          <p:nvPr>
            <p:ph idx="1" type="body"/>
          </p:nvPr>
        </p:nvSpPr>
        <p:spPr>
          <a:xfrm rot="5400000">
            <a:off x="1697000" y="-812861"/>
            <a:ext cx="5851500" cy="8026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2" name="Google Shape;152;g206e4c84fcd_0_328"/>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g206e4c84fcd_0_328"/>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g206e4c84fcd_0_328"/>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24" name="Shape 24"/>
        <p:cNvGrpSpPr/>
        <p:nvPr/>
      </p:nvGrpSpPr>
      <p:grpSpPr>
        <a:xfrm>
          <a:off x="0" y="0"/>
          <a:ext cx="0" cy="0"/>
          <a:chOff x="0" y="0"/>
          <a:chExt cx="0" cy="0"/>
        </a:xfrm>
      </p:grpSpPr>
      <p:sp>
        <p:nvSpPr>
          <p:cNvPr id="25" name="Google Shape;25;p5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29" name="Shape 29"/>
        <p:cNvGrpSpPr/>
        <p:nvPr/>
      </p:nvGrpSpPr>
      <p:grpSpPr>
        <a:xfrm>
          <a:off x="0" y="0"/>
          <a:ext cx="0" cy="0"/>
          <a:chOff x="0" y="0"/>
          <a:chExt cx="0" cy="0"/>
        </a:xfrm>
      </p:grpSpPr>
      <p:sp>
        <p:nvSpPr>
          <p:cNvPr id="30" name="Google Shape;30;p6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33" name="Shape 33"/>
        <p:cNvGrpSpPr/>
        <p:nvPr/>
      </p:nvGrpSpPr>
      <p:grpSpPr>
        <a:xfrm>
          <a:off x="0" y="0"/>
          <a:ext cx="0" cy="0"/>
          <a:chOff x="0" y="0"/>
          <a:chExt cx="0" cy="0"/>
        </a:xfrm>
      </p:grpSpPr>
      <p:sp>
        <p:nvSpPr>
          <p:cNvPr id="34" name="Google Shape;34;p6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 name="Google Shape;36;p6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39" name="Shape 39"/>
        <p:cNvGrpSpPr/>
        <p:nvPr/>
      </p:nvGrpSpPr>
      <p:grpSpPr>
        <a:xfrm>
          <a:off x="0" y="0"/>
          <a:ext cx="0" cy="0"/>
          <a:chOff x="0" y="0"/>
          <a:chExt cx="0" cy="0"/>
        </a:xfrm>
      </p:grpSpPr>
      <p:sp>
        <p:nvSpPr>
          <p:cNvPr id="40" name="Google Shape;40;p62"/>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2"/>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2" name="Google Shape;42;p6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45" name="Shape 45"/>
        <p:cNvGrpSpPr/>
        <p:nvPr/>
      </p:nvGrpSpPr>
      <p:grpSpPr>
        <a:xfrm>
          <a:off x="0" y="0"/>
          <a:ext cx="0" cy="0"/>
          <a:chOff x="0" y="0"/>
          <a:chExt cx="0" cy="0"/>
        </a:xfrm>
      </p:grpSpPr>
      <p:sp>
        <p:nvSpPr>
          <p:cNvPr id="46" name="Google Shape;46;p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3"/>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8" name="Google Shape;48;p63"/>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9" name="Google Shape;49;p6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52" name="Shape 52"/>
        <p:cNvGrpSpPr/>
        <p:nvPr/>
      </p:nvGrpSpPr>
      <p:grpSpPr>
        <a:xfrm>
          <a:off x="0" y="0"/>
          <a:ext cx="0" cy="0"/>
          <a:chOff x="0" y="0"/>
          <a:chExt cx="0" cy="0"/>
        </a:xfrm>
      </p:grpSpPr>
      <p:sp>
        <p:nvSpPr>
          <p:cNvPr id="53" name="Google Shape;53;p6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4"/>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5" name="Google Shape;55;p64"/>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6" name="Google Shape;56;p64"/>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7" name="Google Shape;57;p64"/>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8" name="Google Shape;58;p6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61" name="Shape 61"/>
        <p:cNvGrpSpPr/>
        <p:nvPr/>
      </p:nvGrpSpPr>
      <p:grpSpPr>
        <a:xfrm>
          <a:off x="0" y="0"/>
          <a:ext cx="0" cy="0"/>
          <a:chOff x="0" y="0"/>
          <a:chExt cx="0" cy="0"/>
        </a:xfrm>
      </p:grpSpPr>
      <p:sp>
        <p:nvSpPr>
          <p:cNvPr id="62" name="Google Shape;62;p65"/>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5"/>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4" name="Google Shape;64;p65"/>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6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56"/>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5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5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5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0" name="Shape 80"/>
        <p:cNvGrpSpPr/>
        <p:nvPr/>
      </p:nvGrpSpPr>
      <p:grpSpPr>
        <a:xfrm>
          <a:off x="0" y="0"/>
          <a:ext cx="0" cy="0"/>
          <a:chOff x="0" y="0"/>
          <a:chExt cx="0" cy="0"/>
        </a:xfrm>
      </p:grpSpPr>
      <p:sp>
        <p:nvSpPr>
          <p:cNvPr id="81" name="Google Shape;81;g206e4c84fcd_0_25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g206e4c84fcd_0_259"/>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g206e4c84fcd_0_259"/>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g206e4c84fcd_0_259"/>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g206e4c84fcd_0_259"/>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6.jpg"/><Relationship Id="rId4" Type="http://schemas.openxmlformats.org/officeDocument/2006/relationships/image" Target="../media/image9.jpg"/><Relationship Id="rId5" Type="http://schemas.openxmlformats.org/officeDocument/2006/relationships/image" Target="../media/image36.jpg"/><Relationship Id="rId6"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27.jpg"/><Relationship Id="rId5" Type="http://schemas.openxmlformats.org/officeDocument/2006/relationships/image" Target="../media/image18.jpg"/><Relationship Id="rId6"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4.jpg"/><Relationship Id="rId4" Type="http://schemas.openxmlformats.org/officeDocument/2006/relationships/image" Target="../media/image26.jpg"/><Relationship Id="rId5"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5.jpg"/><Relationship Id="rId4" Type="http://schemas.openxmlformats.org/officeDocument/2006/relationships/image" Target="../media/image31.jpg"/><Relationship Id="rId5" Type="http://schemas.openxmlformats.org/officeDocument/2006/relationships/image" Target="../media/image30.jpg"/><Relationship Id="rId6" Type="http://schemas.openxmlformats.org/officeDocument/2006/relationships/image" Target="../media/image48.jpg"/><Relationship Id="rId7"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jpg"/><Relationship Id="rId4" Type="http://schemas.openxmlformats.org/officeDocument/2006/relationships/image" Target="../media/image39.jpg"/><Relationship Id="rId5" Type="http://schemas.openxmlformats.org/officeDocument/2006/relationships/image" Target="../media/image47.jpg"/><Relationship Id="rId6"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3.jpg"/><Relationship Id="rId4" Type="http://schemas.openxmlformats.org/officeDocument/2006/relationships/image" Target="../media/image59.jpg"/><Relationship Id="rId5" Type="http://schemas.openxmlformats.org/officeDocument/2006/relationships/image" Target="../media/image94.jpg"/><Relationship Id="rId6" Type="http://schemas.openxmlformats.org/officeDocument/2006/relationships/image" Target="../media/image72.jpg"/><Relationship Id="rId7"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8.jp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7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06.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2.png"/><Relationship Id="rId4" Type="http://schemas.openxmlformats.org/officeDocument/2006/relationships/image" Target="../media/image56.png"/><Relationship Id="rId5" Type="http://schemas.openxmlformats.org/officeDocument/2006/relationships/image" Target="../media/image66.png"/><Relationship Id="rId6"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87.png"/><Relationship Id="rId5" Type="http://schemas.openxmlformats.org/officeDocument/2006/relationships/image" Target="../media/image57.png"/><Relationship Id="rId6" Type="http://schemas.openxmlformats.org/officeDocument/2006/relationships/image" Target="../media/image90.png"/><Relationship Id="rId7"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89.jpg"/><Relationship Id="rId4" Type="http://schemas.openxmlformats.org/officeDocument/2006/relationships/image" Target="../media/image61.jpg"/><Relationship Id="rId5" Type="http://schemas.openxmlformats.org/officeDocument/2006/relationships/image" Target="../media/image6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3.jpg"/><Relationship Id="rId4" Type="http://schemas.openxmlformats.org/officeDocument/2006/relationships/image" Target="../media/image7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67.jpg"/><Relationship Id="rId4" Type="http://schemas.openxmlformats.org/officeDocument/2006/relationships/image" Target="../media/image69.jpg"/><Relationship Id="rId5" Type="http://schemas.openxmlformats.org/officeDocument/2006/relationships/image" Target="../media/image7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07.jpg"/><Relationship Id="rId4" Type="http://schemas.openxmlformats.org/officeDocument/2006/relationships/image" Target="../media/image7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08.jpg"/><Relationship Id="rId4" Type="http://schemas.openxmlformats.org/officeDocument/2006/relationships/image" Target="../media/image84.jpg"/><Relationship Id="rId5" Type="http://schemas.openxmlformats.org/officeDocument/2006/relationships/image" Target="../media/image10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7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5.jpg"/><Relationship Id="rId4" Type="http://schemas.openxmlformats.org/officeDocument/2006/relationships/image" Target="../media/image78.png"/><Relationship Id="rId5" Type="http://schemas.openxmlformats.org/officeDocument/2006/relationships/image" Target="../media/image97.png"/><Relationship Id="rId6" Type="http://schemas.openxmlformats.org/officeDocument/2006/relationships/image" Target="../media/image9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83.jpg"/><Relationship Id="rId4" Type="http://schemas.openxmlformats.org/officeDocument/2006/relationships/image" Target="../media/image8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6.jpg"/><Relationship Id="rId4" Type="http://schemas.openxmlformats.org/officeDocument/2006/relationships/image" Target="../media/image6.jpg"/><Relationship Id="rId5" Type="http://schemas.openxmlformats.org/officeDocument/2006/relationships/image" Target="../media/image8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01.jpg"/><Relationship Id="rId4" Type="http://schemas.openxmlformats.org/officeDocument/2006/relationships/image" Target="../media/image8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31.jpg"/><Relationship Id="rId4" Type="http://schemas.openxmlformats.org/officeDocument/2006/relationships/image" Target="../media/image45.jpg"/><Relationship Id="rId5" Type="http://schemas.openxmlformats.org/officeDocument/2006/relationships/image" Target="../media/image39.jpg"/><Relationship Id="rId6"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9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9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9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03.jpg"/><Relationship Id="rId4" Type="http://schemas.openxmlformats.org/officeDocument/2006/relationships/image" Target="../media/image10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
          <p:cNvSpPr txBox="1"/>
          <p:nvPr>
            <p:ph type="ctrTitle"/>
          </p:nvPr>
        </p:nvSpPr>
        <p:spPr>
          <a:xfrm>
            <a:off x="0" y="188640"/>
            <a:ext cx="12648728" cy="3411811"/>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b="1" lang="en-US" sz="4000"/>
              <a:t>PROJECT</a:t>
            </a:r>
            <a:endParaRPr b="1" sz="4000"/>
          </a:p>
          <a:p>
            <a:pPr indent="0" lvl="0" marL="0" rtl="0" algn="ctr">
              <a:lnSpc>
                <a:spcPct val="100000"/>
              </a:lnSpc>
              <a:spcBef>
                <a:spcPts val="0"/>
              </a:spcBef>
              <a:spcAft>
                <a:spcPts val="0"/>
              </a:spcAft>
              <a:buClr>
                <a:schemeClr val="dk1"/>
              </a:buClr>
              <a:buSzPts val="4000"/>
              <a:buFont typeface="Calibri"/>
              <a:buNone/>
            </a:pPr>
            <a:r>
              <a:rPr b="1" lang="en-US"/>
              <a:t>“OLIVA” WEB-SITE TESTING</a:t>
            </a:r>
            <a:br>
              <a:rPr b="1" lang="en-US"/>
            </a:br>
            <a:r>
              <a:rPr lang="en-US"/>
              <a:t>https://oliva.in.ua</a:t>
            </a:r>
            <a:endParaRPr/>
          </a:p>
        </p:txBody>
      </p:sp>
      <p:sp>
        <p:nvSpPr>
          <p:cNvPr id="160" name="Google Shape;160;p1"/>
          <p:cNvSpPr txBox="1"/>
          <p:nvPr>
            <p:ph idx="1" type="subTitle"/>
          </p:nvPr>
        </p:nvSpPr>
        <p:spPr>
          <a:xfrm>
            <a:off x="1828800" y="3501008"/>
            <a:ext cx="8534400" cy="3024336"/>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0"/>
              </a:spcBef>
              <a:spcAft>
                <a:spcPts val="0"/>
              </a:spcAft>
              <a:buClr>
                <a:schemeClr val="dk1"/>
              </a:buClr>
              <a:buSzPct val="100000"/>
              <a:buNone/>
            </a:pPr>
            <a:r>
              <a:rPr lang="en-US">
                <a:solidFill>
                  <a:schemeClr val="dk1"/>
                </a:solidFill>
              </a:rPr>
              <a:t>GROUP 3</a:t>
            </a:r>
            <a:endParaRPr/>
          </a:p>
          <a:p>
            <a:pPr indent="0" lvl="0" marL="0" rtl="0" algn="ctr">
              <a:lnSpc>
                <a:spcPct val="100000"/>
              </a:lnSpc>
              <a:spcBef>
                <a:spcPts val="496"/>
              </a:spcBef>
              <a:spcAft>
                <a:spcPts val="0"/>
              </a:spcAft>
              <a:buClr>
                <a:schemeClr val="dk1"/>
              </a:buClr>
              <a:buSzPct val="100000"/>
              <a:buNone/>
            </a:pPr>
            <a:r>
              <a:rPr lang="en-US">
                <a:solidFill>
                  <a:schemeClr val="dk1"/>
                </a:solidFill>
              </a:rPr>
              <a:t>QA Engineer </a:t>
            </a:r>
            <a:r>
              <a:rPr b="1" lang="en-US">
                <a:solidFill>
                  <a:schemeClr val="dk1"/>
                </a:solidFill>
              </a:rPr>
              <a:t>Maryana Matchyshyn</a:t>
            </a:r>
            <a:endParaRPr>
              <a:solidFill>
                <a:schemeClr val="dk1"/>
              </a:solidFill>
            </a:endParaRPr>
          </a:p>
          <a:p>
            <a:pPr indent="0" lvl="0" marL="0" rtl="0" algn="ctr">
              <a:lnSpc>
                <a:spcPct val="100000"/>
              </a:lnSpc>
              <a:spcBef>
                <a:spcPts val="496"/>
              </a:spcBef>
              <a:spcAft>
                <a:spcPts val="0"/>
              </a:spcAft>
              <a:buClr>
                <a:schemeClr val="dk1"/>
              </a:buClr>
              <a:buSzPct val="100000"/>
              <a:buNone/>
            </a:pPr>
            <a:r>
              <a:rPr lang="en-US">
                <a:solidFill>
                  <a:schemeClr val="dk1"/>
                </a:solidFill>
              </a:rPr>
              <a:t>QA Engineer </a:t>
            </a:r>
            <a:r>
              <a:rPr b="1" lang="en-US">
                <a:solidFill>
                  <a:schemeClr val="dk1"/>
                </a:solidFill>
              </a:rPr>
              <a:t>Liza Sheptytska</a:t>
            </a:r>
            <a:endParaRPr>
              <a:solidFill>
                <a:schemeClr val="dk1"/>
              </a:solidFill>
            </a:endParaRPr>
          </a:p>
          <a:p>
            <a:pPr indent="0" lvl="0" marL="0" rtl="0" algn="ctr">
              <a:lnSpc>
                <a:spcPct val="100000"/>
              </a:lnSpc>
              <a:spcBef>
                <a:spcPts val="496"/>
              </a:spcBef>
              <a:spcAft>
                <a:spcPts val="0"/>
              </a:spcAft>
              <a:buClr>
                <a:schemeClr val="dk1"/>
              </a:buClr>
              <a:buSzPct val="100000"/>
              <a:buNone/>
            </a:pPr>
            <a:r>
              <a:rPr lang="en-US">
                <a:solidFill>
                  <a:schemeClr val="dk1"/>
                </a:solidFill>
              </a:rPr>
              <a:t>QA Engineer </a:t>
            </a:r>
            <a:r>
              <a:rPr b="1" lang="en-US">
                <a:solidFill>
                  <a:schemeClr val="dk1"/>
                </a:solidFill>
              </a:rPr>
              <a:t>Dmytro Silayev</a:t>
            </a:r>
            <a:endParaRPr>
              <a:solidFill>
                <a:schemeClr val="dk1"/>
              </a:solidFill>
            </a:endParaRPr>
          </a:p>
          <a:p>
            <a:pPr indent="0" lvl="0" marL="0" rtl="0" algn="ctr">
              <a:lnSpc>
                <a:spcPct val="100000"/>
              </a:lnSpc>
              <a:spcBef>
                <a:spcPts val="496"/>
              </a:spcBef>
              <a:spcAft>
                <a:spcPts val="0"/>
              </a:spcAft>
              <a:buClr>
                <a:schemeClr val="dk1"/>
              </a:buClr>
              <a:buSzPct val="100000"/>
              <a:buNone/>
            </a:pPr>
            <a:r>
              <a:rPr lang="en-US">
                <a:solidFill>
                  <a:schemeClr val="dk1"/>
                </a:solidFill>
              </a:rPr>
              <a:t>QA Engineer </a:t>
            </a:r>
            <a:r>
              <a:rPr b="1" lang="en-US">
                <a:solidFill>
                  <a:schemeClr val="dk1"/>
                </a:solidFill>
              </a:rPr>
              <a:t>Volodymyr Andrukh</a:t>
            </a:r>
            <a:endParaRPr>
              <a:solidFill>
                <a:schemeClr val="dk1"/>
              </a:solidFill>
            </a:endParaRPr>
          </a:p>
          <a:p>
            <a:pPr indent="0" lvl="0" marL="0" rtl="0" algn="ctr">
              <a:lnSpc>
                <a:spcPct val="100000"/>
              </a:lnSpc>
              <a:spcBef>
                <a:spcPts val="496"/>
              </a:spcBef>
              <a:spcAft>
                <a:spcPts val="0"/>
              </a:spcAft>
              <a:buClr>
                <a:schemeClr val="dk1"/>
              </a:buClr>
              <a:buSzPct val="100000"/>
              <a:buNone/>
            </a:pPr>
            <a:r>
              <a:rPr lang="en-US">
                <a:solidFill>
                  <a:schemeClr val="dk1"/>
                </a:solidFill>
              </a:rPr>
              <a:t>QA Engineer </a:t>
            </a:r>
            <a:r>
              <a:rPr b="1" lang="en-US">
                <a:solidFill>
                  <a:schemeClr val="dk1"/>
                </a:solidFill>
              </a:rPr>
              <a:t>Anna Chulak</a:t>
            </a:r>
            <a:endParaRPr>
              <a:solidFill>
                <a:schemeClr val="dk1"/>
              </a:solidFill>
            </a:endParaRPr>
          </a:p>
          <a:p>
            <a:pPr indent="0" lvl="0" marL="0" rtl="0" algn="ctr">
              <a:lnSpc>
                <a:spcPct val="100000"/>
              </a:lnSpc>
              <a:spcBef>
                <a:spcPts val="496"/>
              </a:spcBef>
              <a:spcAft>
                <a:spcPts val="0"/>
              </a:spcAft>
              <a:buClr>
                <a:schemeClr val="dk1"/>
              </a:buClr>
              <a:buSzPct val="100000"/>
              <a:buNone/>
            </a:pPr>
            <a:r>
              <a:rPr lang="en-US">
                <a:solidFill>
                  <a:schemeClr val="dk1"/>
                </a:solidFill>
              </a:rPr>
              <a:t>QA Engineer </a:t>
            </a:r>
            <a:r>
              <a:rPr b="1" lang="en-US">
                <a:solidFill>
                  <a:schemeClr val="dk1"/>
                </a:solidFill>
              </a:rPr>
              <a:t>Olena Ivanovska</a:t>
            </a:r>
            <a:br>
              <a:rPr b="1" lang="en-US"/>
            </a:br>
            <a:endParaRPr>
              <a:solidFill>
                <a:schemeClr val="dk1"/>
              </a:solidFill>
            </a:endParaRPr>
          </a:p>
          <a:p>
            <a:pPr indent="0" lvl="0" marL="0" rtl="0" algn="ctr">
              <a:lnSpc>
                <a:spcPct val="100000"/>
              </a:lnSpc>
              <a:spcBef>
                <a:spcPts val="496"/>
              </a:spcBef>
              <a:spcAft>
                <a:spcPts val="0"/>
              </a:spcAft>
              <a:buClr>
                <a:srgbClr val="888888"/>
              </a:buClr>
              <a:buSzPct val="100000"/>
              <a:buNone/>
            </a:pPr>
            <a:r>
              <a:t/>
            </a:r>
            <a:endParaRPr>
              <a:solidFill>
                <a:schemeClr val="dk1"/>
              </a:solidFill>
            </a:endParaRPr>
          </a:p>
          <a:p>
            <a:pPr indent="0" lvl="0" marL="0" rtl="0" algn="ctr">
              <a:lnSpc>
                <a:spcPct val="100000"/>
              </a:lnSpc>
              <a:spcBef>
                <a:spcPts val="496"/>
              </a:spcBef>
              <a:spcAft>
                <a:spcPts val="0"/>
              </a:spcAft>
              <a:buClr>
                <a:srgbClr val="888888"/>
              </a:buClr>
              <a:buSzPct val="100000"/>
              <a:buNone/>
            </a:pPr>
            <a:r>
              <a:t/>
            </a:r>
            <a:endParaRPr>
              <a:solidFill>
                <a:schemeClr val="dk1"/>
              </a:solidFill>
            </a:endParaRPr>
          </a:p>
        </p:txBody>
      </p:sp>
      <p:pic>
        <p:nvPicPr>
          <p:cNvPr id="161" name="Google Shape;161;p1"/>
          <p:cNvPicPr preferRelativeResize="0"/>
          <p:nvPr/>
        </p:nvPicPr>
        <p:blipFill>
          <a:blip r:embed="rId3">
            <a:alphaModFix/>
          </a:blip>
          <a:stretch>
            <a:fillRect/>
          </a:stretch>
        </p:blipFill>
        <p:spPr>
          <a:xfrm>
            <a:off x="2811600" y="776475"/>
            <a:ext cx="2238375" cy="76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4"/>
          <p:cNvPicPr preferRelativeResize="0"/>
          <p:nvPr/>
        </p:nvPicPr>
        <p:blipFill rotWithShape="1">
          <a:blip r:embed="rId3">
            <a:alphaModFix/>
          </a:blip>
          <a:srcRect b="0" l="0" r="0" t="0"/>
          <a:stretch/>
        </p:blipFill>
        <p:spPr>
          <a:xfrm>
            <a:off x="911425" y="332656"/>
            <a:ext cx="10441159" cy="61926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8"/>
          <p:cNvSpPr/>
          <p:nvPr/>
        </p:nvSpPr>
        <p:spPr>
          <a:xfrm>
            <a:off x="191350" y="1469575"/>
            <a:ext cx="5688600" cy="5164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alibri"/>
                <a:ea typeface="Calibri"/>
                <a:cs typeface="Calibri"/>
                <a:sym typeface="Calibri"/>
              </a:rPr>
              <a:t>Features to be tested (IN-SCOPE)</a:t>
            </a:r>
            <a:endParaRPr b="1"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Personal cabinet: Sign Up and Log In, User profile, Log Out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Products: Search Form, Menu “Product’s categories”, Filter “Price”, Filter “Season”, Filter “Size”, Sorting By default, By popularity, By rate, By last added, By price: from the highest to the lowest, By price: from the lowest to the highest; Adding goods to the cart. Feedback form.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Ordering: As not registered User, As Logged In User, By “Купити в один клік» button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Main page “Головна”</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Header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Footer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Pages ‘Про нас’, ‘Контакти’, ‘Оптова торгівля’, ‘Обмін та повернення’, ‘Новинки’, ‘Акції’, ‘Розмірні сітки’.</a:t>
            </a:r>
            <a:endParaRPr b="0" i="0" sz="1200" u="none" cap="none" strike="noStrike">
              <a:solidFill>
                <a:srgbClr val="000000"/>
              </a:solidFill>
              <a:latin typeface="Arial"/>
              <a:ea typeface="Arial"/>
              <a:cs typeface="Arial"/>
              <a:sym typeface="Arial"/>
            </a:endParaRPr>
          </a:p>
        </p:txBody>
      </p:sp>
      <p:sp>
        <p:nvSpPr>
          <p:cNvPr id="224" name="Google Shape;224;p8"/>
          <p:cNvSpPr/>
          <p:nvPr/>
        </p:nvSpPr>
        <p:spPr>
          <a:xfrm>
            <a:off x="5159896" y="4581128"/>
            <a:ext cx="6816080" cy="175432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Features not to be tested (OUT OF SCOPE)</a:t>
            </a:r>
            <a:endParaRPr b="1" i="0" sz="24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External payment systems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Dropshipping feature (temporary not available)</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Char char="•"/>
            </a:pPr>
            <a:r>
              <a:rPr lang="en-US" sz="2000">
                <a:latin typeface="Calibri"/>
                <a:ea typeface="Calibri"/>
                <a:cs typeface="Calibri"/>
                <a:sym typeface="Calibri"/>
              </a:rPr>
              <a:t>Localisation testing</a:t>
            </a:r>
            <a:endParaRPr b="0" i="0" sz="1400" u="none" cap="none" strike="noStrike">
              <a:solidFill>
                <a:srgbClr val="000000"/>
              </a:solidFill>
              <a:latin typeface="Arial"/>
              <a:ea typeface="Arial"/>
              <a:cs typeface="Arial"/>
              <a:sym typeface="Arial"/>
            </a:endParaRPr>
          </a:p>
        </p:txBody>
      </p:sp>
      <p:pic>
        <p:nvPicPr>
          <p:cNvPr id="225" name="Google Shape;225;p8"/>
          <p:cNvPicPr preferRelativeResize="0"/>
          <p:nvPr/>
        </p:nvPicPr>
        <p:blipFill rotWithShape="1">
          <a:blip r:embed="rId3">
            <a:alphaModFix/>
          </a:blip>
          <a:srcRect b="0" l="0" r="0" t="0"/>
          <a:stretch/>
        </p:blipFill>
        <p:spPr>
          <a:xfrm>
            <a:off x="8400256" y="226046"/>
            <a:ext cx="2736304" cy="3926632"/>
          </a:xfrm>
          <a:prstGeom prst="rect">
            <a:avLst/>
          </a:prstGeom>
          <a:noFill/>
          <a:ln>
            <a:noFill/>
          </a:ln>
        </p:spPr>
      </p:pic>
      <p:pic>
        <p:nvPicPr>
          <p:cNvPr id="226" name="Google Shape;226;p8"/>
          <p:cNvPicPr preferRelativeResize="0"/>
          <p:nvPr/>
        </p:nvPicPr>
        <p:blipFill rotWithShape="1">
          <a:blip r:embed="rId4">
            <a:alphaModFix/>
          </a:blip>
          <a:srcRect b="0" l="0" r="0" t="0"/>
          <a:stretch/>
        </p:blipFill>
        <p:spPr>
          <a:xfrm>
            <a:off x="6312024" y="1306197"/>
            <a:ext cx="2957463" cy="3274931"/>
          </a:xfrm>
          <a:prstGeom prst="rect">
            <a:avLst/>
          </a:prstGeom>
          <a:noFill/>
          <a:ln>
            <a:noFill/>
          </a:ln>
        </p:spPr>
      </p:pic>
      <p:sp>
        <p:nvSpPr>
          <p:cNvPr id="227" name="Google Shape;227;p8"/>
          <p:cNvSpPr txBox="1"/>
          <p:nvPr/>
        </p:nvSpPr>
        <p:spPr>
          <a:xfrm>
            <a:off x="377900" y="685800"/>
            <a:ext cx="5612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1" i="0" lang="en-US" sz="3800" u="none" cap="none" strike="noStrike">
                <a:solidFill>
                  <a:srgbClr val="000000"/>
                </a:solidFill>
                <a:latin typeface="Calibri"/>
                <a:ea typeface="Calibri"/>
                <a:cs typeface="Calibri"/>
                <a:sym typeface="Calibri"/>
              </a:rPr>
              <a:t>TEST PLAN</a:t>
            </a:r>
            <a:endParaRPr b="1" i="0" sz="38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9"/>
          <p:cNvPicPr preferRelativeResize="0"/>
          <p:nvPr/>
        </p:nvPicPr>
        <p:blipFill rotWithShape="1">
          <a:blip r:embed="rId3">
            <a:alphaModFix/>
          </a:blip>
          <a:srcRect b="0" l="0" r="0" t="0"/>
          <a:stretch/>
        </p:blipFill>
        <p:spPr>
          <a:xfrm>
            <a:off x="479375" y="476672"/>
            <a:ext cx="10960353" cy="6048672"/>
          </a:xfrm>
          <a:prstGeom prst="rect">
            <a:avLst/>
          </a:prstGeom>
          <a:noFill/>
          <a:ln>
            <a:noFill/>
          </a:ln>
        </p:spPr>
      </p:pic>
      <p:pic>
        <p:nvPicPr>
          <p:cNvPr id="233" name="Google Shape;233;p9"/>
          <p:cNvPicPr preferRelativeResize="0"/>
          <p:nvPr/>
        </p:nvPicPr>
        <p:blipFill rotWithShape="1">
          <a:blip r:embed="rId4">
            <a:alphaModFix/>
          </a:blip>
          <a:srcRect b="0" l="0" r="0" t="0"/>
          <a:stretch/>
        </p:blipFill>
        <p:spPr>
          <a:xfrm>
            <a:off x="9840416" y="2780928"/>
            <a:ext cx="1181100" cy="1019175"/>
          </a:xfrm>
          <a:prstGeom prst="rect">
            <a:avLst/>
          </a:prstGeom>
          <a:noFill/>
          <a:ln>
            <a:noFill/>
          </a:ln>
        </p:spPr>
      </p:pic>
      <p:pic>
        <p:nvPicPr>
          <p:cNvPr id="234" name="Google Shape;234;p9"/>
          <p:cNvPicPr preferRelativeResize="0"/>
          <p:nvPr/>
        </p:nvPicPr>
        <p:blipFill rotWithShape="1">
          <a:blip r:embed="rId4">
            <a:alphaModFix/>
          </a:blip>
          <a:srcRect b="0" l="0" r="0" t="0"/>
          <a:stretch/>
        </p:blipFill>
        <p:spPr>
          <a:xfrm>
            <a:off x="9840416" y="3950152"/>
            <a:ext cx="1181100" cy="1019175"/>
          </a:xfrm>
          <a:prstGeom prst="rect">
            <a:avLst/>
          </a:prstGeom>
          <a:noFill/>
          <a:ln>
            <a:noFill/>
          </a:ln>
        </p:spPr>
      </p:pic>
      <p:pic>
        <p:nvPicPr>
          <p:cNvPr id="235" name="Google Shape;235;p9"/>
          <p:cNvPicPr preferRelativeResize="0"/>
          <p:nvPr/>
        </p:nvPicPr>
        <p:blipFill rotWithShape="1">
          <a:blip r:embed="rId4">
            <a:alphaModFix/>
          </a:blip>
          <a:srcRect b="0" l="0" r="0" t="0"/>
          <a:stretch/>
        </p:blipFill>
        <p:spPr>
          <a:xfrm>
            <a:off x="9840416" y="5217505"/>
            <a:ext cx="1181100" cy="1019175"/>
          </a:xfrm>
          <a:prstGeom prst="rect">
            <a:avLst/>
          </a:prstGeom>
          <a:noFill/>
          <a:ln>
            <a:noFill/>
          </a:ln>
        </p:spPr>
      </p:pic>
      <p:pic>
        <p:nvPicPr>
          <p:cNvPr id="236" name="Google Shape;236;p9"/>
          <p:cNvPicPr preferRelativeResize="0"/>
          <p:nvPr/>
        </p:nvPicPr>
        <p:blipFill rotWithShape="1">
          <a:blip r:embed="rId5">
            <a:alphaModFix/>
          </a:blip>
          <a:srcRect b="0" l="0" r="0" t="0"/>
          <a:stretch/>
        </p:blipFill>
        <p:spPr>
          <a:xfrm>
            <a:off x="3074293" y="2909515"/>
            <a:ext cx="2733675" cy="762000"/>
          </a:xfrm>
          <a:prstGeom prst="rect">
            <a:avLst/>
          </a:prstGeom>
          <a:noFill/>
          <a:ln>
            <a:noFill/>
          </a:ln>
        </p:spPr>
      </p:pic>
      <p:pic>
        <p:nvPicPr>
          <p:cNvPr id="237" name="Google Shape;237;p9"/>
          <p:cNvPicPr preferRelativeResize="0"/>
          <p:nvPr/>
        </p:nvPicPr>
        <p:blipFill rotWithShape="1">
          <a:blip r:embed="rId6">
            <a:alphaModFix/>
          </a:blip>
          <a:srcRect b="0" l="0" r="0" t="0"/>
          <a:stretch/>
        </p:blipFill>
        <p:spPr>
          <a:xfrm>
            <a:off x="4524954" y="3887209"/>
            <a:ext cx="1296144" cy="1145060"/>
          </a:xfrm>
          <a:prstGeom prst="rect">
            <a:avLst/>
          </a:prstGeom>
          <a:noFill/>
          <a:ln>
            <a:noFill/>
          </a:ln>
        </p:spPr>
      </p:pic>
      <p:pic>
        <p:nvPicPr>
          <p:cNvPr id="238" name="Google Shape;238;p9"/>
          <p:cNvPicPr preferRelativeResize="0"/>
          <p:nvPr/>
        </p:nvPicPr>
        <p:blipFill rotWithShape="1">
          <a:blip r:embed="rId6">
            <a:alphaModFix/>
          </a:blip>
          <a:srcRect b="0" l="0" r="0" t="0"/>
          <a:stretch/>
        </p:blipFill>
        <p:spPr>
          <a:xfrm>
            <a:off x="4524954" y="5091620"/>
            <a:ext cx="1296144" cy="11450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0"/>
          <p:cNvSpPr/>
          <p:nvPr/>
        </p:nvSpPr>
        <p:spPr>
          <a:xfrm>
            <a:off x="2855640" y="332656"/>
            <a:ext cx="6096000" cy="594521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Calibri"/>
                <a:ea typeface="Calibri"/>
                <a:cs typeface="Calibri"/>
                <a:sym typeface="Calibri"/>
              </a:rPr>
              <a:t>TEST TYPES</a:t>
            </a:r>
            <a:endParaRPr b="0" i="0" sz="6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br>
              <a:rPr b="0" i="0" lang="en-US" sz="2800" u="none" cap="none" strike="noStrike">
                <a:solidFill>
                  <a:srgbClr val="000000"/>
                </a:solidFill>
                <a:latin typeface="Calibri"/>
                <a:ea typeface="Calibri"/>
                <a:cs typeface="Calibri"/>
                <a:sym typeface="Calibri"/>
              </a:rPr>
            </a:br>
            <a:r>
              <a:rPr b="1" i="0" lang="en-US" sz="4400" u="none" cap="none" strike="noStrike">
                <a:solidFill>
                  <a:srgbClr val="000000"/>
                </a:solidFill>
                <a:latin typeface="Calibri"/>
                <a:ea typeface="Calibri"/>
                <a:cs typeface="Calibri"/>
                <a:sym typeface="Calibri"/>
              </a:rPr>
              <a:t>Functional testing</a:t>
            </a:r>
            <a:endParaRPr b="0" i="0" sz="4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Manual testing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Automation testing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000"/>
              </a:spcBef>
              <a:spcAft>
                <a:spcPts val="0"/>
              </a:spcAft>
              <a:buClr>
                <a:srgbClr val="000000"/>
              </a:buClr>
              <a:buSzPts val="4400"/>
              <a:buFont typeface="Arial"/>
              <a:buNone/>
            </a:pPr>
            <a:r>
              <a:rPr b="1" i="0" lang="en-US" sz="4400" u="none" cap="none" strike="noStrike">
                <a:solidFill>
                  <a:srgbClr val="000000"/>
                </a:solidFill>
                <a:latin typeface="Calibri"/>
                <a:ea typeface="Calibri"/>
                <a:cs typeface="Calibri"/>
                <a:sym typeface="Calibri"/>
              </a:rPr>
              <a:t>Non functional testing</a:t>
            </a:r>
            <a:r>
              <a:rPr b="1" i="0" lang="en-US" sz="2800" u="none" cap="none" strike="noStrike">
                <a:solidFill>
                  <a:srgbClr val="000000"/>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GUI Testing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UX Testing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API Testing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Load Testing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Security Testing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2067addf2df_0_11"/>
          <p:cNvPicPr preferRelativeResize="0"/>
          <p:nvPr/>
        </p:nvPicPr>
        <p:blipFill rotWithShape="1">
          <a:blip r:embed="rId3">
            <a:alphaModFix/>
          </a:blip>
          <a:srcRect b="0" l="0" r="0" t="0"/>
          <a:stretch/>
        </p:blipFill>
        <p:spPr>
          <a:xfrm>
            <a:off x="7524750" y="0"/>
            <a:ext cx="4667250" cy="3352800"/>
          </a:xfrm>
          <a:prstGeom prst="rect">
            <a:avLst/>
          </a:prstGeom>
          <a:noFill/>
          <a:ln>
            <a:noFill/>
          </a:ln>
        </p:spPr>
      </p:pic>
      <p:sp>
        <p:nvSpPr>
          <p:cNvPr id="249" name="Google Shape;249;g2067addf2df_0_11"/>
          <p:cNvSpPr txBox="1"/>
          <p:nvPr/>
        </p:nvSpPr>
        <p:spPr>
          <a:xfrm>
            <a:off x="335900" y="250300"/>
            <a:ext cx="8495400" cy="64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1100"/>
              <a:buFont typeface="Arial"/>
              <a:buNone/>
            </a:pPr>
            <a:r>
              <a:rPr b="1" i="0" lang="en-US" sz="1700" u="none" cap="none" strike="noStrike">
                <a:solidFill>
                  <a:schemeClr val="dk1"/>
                </a:solidFill>
                <a:latin typeface="Arial"/>
                <a:ea typeface="Arial"/>
                <a:cs typeface="Arial"/>
                <a:sym typeface="Arial"/>
              </a:rPr>
              <a:t> </a:t>
            </a:r>
            <a:r>
              <a:rPr b="1" i="0" lang="en-US" sz="1900" u="none" cap="none" strike="noStrike">
                <a:solidFill>
                  <a:schemeClr val="dk1"/>
                </a:solidFill>
                <a:latin typeface="Arial"/>
                <a:ea typeface="Arial"/>
                <a:cs typeface="Arial"/>
                <a:sym typeface="Arial"/>
              </a:rPr>
              <a:t>Entry criteria</a:t>
            </a:r>
            <a:endParaRPr b="1" i="0" sz="1900" u="none" cap="none" strike="noStrike">
              <a:solidFill>
                <a:schemeClr val="dk1"/>
              </a:solidFill>
              <a:latin typeface="Arial"/>
              <a:ea typeface="Arial"/>
              <a:cs typeface="Arial"/>
              <a:sym typeface="Arial"/>
            </a:endParaRPr>
          </a:p>
          <a:p>
            <a:pPr indent="-330200" lvl="0" marL="457200" marR="0" rtl="0" algn="l">
              <a:lnSpc>
                <a:spcPct val="150000"/>
              </a:lnSpc>
              <a:spcBef>
                <a:spcPts val="60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All the necessary documentation, design, and requirements </a:t>
            </a:r>
            <a:endParaRPr b="1" i="0" sz="16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information should be available that will allow testers to operate </a:t>
            </a:r>
            <a:endParaRPr b="1" i="0" sz="16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the system and judge the correct behavior</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All the standard software tools including the testing tools must </a:t>
            </a:r>
            <a:endParaRPr b="1" i="0" sz="16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have been successfully installed and functioning properly</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Proper test data is available</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QA resources have completely understood the requirements</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QA resources have sound knowledge of functionality</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Reviewed сhecklists, test cases and RTM</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b="1" i="0" lang="en-US" sz="2000" u="none" cap="none" strike="noStrike">
                <a:solidFill>
                  <a:schemeClr val="dk1"/>
                </a:solidFill>
                <a:latin typeface="Arial"/>
                <a:ea typeface="Arial"/>
                <a:cs typeface="Arial"/>
                <a:sym typeface="Arial"/>
              </a:rPr>
              <a:t>Exit criteria</a:t>
            </a:r>
            <a:endParaRPr b="1" i="0" sz="2000" u="none" cap="none" strike="noStrike">
              <a:solidFill>
                <a:schemeClr val="dk1"/>
              </a:solidFill>
              <a:latin typeface="Arial"/>
              <a:ea typeface="Arial"/>
              <a:cs typeface="Arial"/>
              <a:sym typeface="Arial"/>
            </a:endParaRPr>
          </a:p>
          <a:p>
            <a:pPr indent="-330200" lvl="0" marL="457200" marR="0" rtl="0" algn="l">
              <a:lnSpc>
                <a:spcPct val="150000"/>
              </a:lnSpc>
              <a:spcBef>
                <a:spcPts val="60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All defined test cases &amp; check-lists are passed and marked “Pass” status</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A certain level of requirements coverage has been achieved</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No high priority or severe bugs are left outstanding</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All high-risk areas have been fully tested, with only minor residual risks left outstanding</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The schedule has been achieved</a:t>
            </a:r>
            <a:endParaRPr b="1" i="0" sz="13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13"/>
          <p:cNvPicPr preferRelativeResize="0"/>
          <p:nvPr/>
        </p:nvPicPr>
        <p:blipFill rotWithShape="1">
          <a:blip r:embed="rId3">
            <a:alphaModFix/>
          </a:blip>
          <a:srcRect b="0" l="0" r="0" t="0"/>
          <a:stretch/>
        </p:blipFill>
        <p:spPr>
          <a:xfrm>
            <a:off x="263352" y="1124744"/>
            <a:ext cx="11593288" cy="5412482"/>
          </a:xfrm>
          <a:prstGeom prst="rect">
            <a:avLst/>
          </a:prstGeom>
          <a:noFill/>
          <a:ln>
            <a:noFill/>
          </a:ln>
        </p:spPr>
      </p:pic>
      <p:sp>
        <p:nvSpPr>
          <p:cNvPr id="255" name="Google Shape;255;p13"/>
          <p:cNvSpPr/>
          <p:nvPr/>
        </p:nvSpPr>
        <p:spPr>
          <a:xfrm>
            <a:off x="119336" y="404664"/>
            <a:ext cx="1195332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REQUIREMENTS (EXAMPLE OF DOCUMENTATION SECTION)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7"/>
          <p:cNvSpPr/>
          <p:nvPr/>
        </p:nvSpPr>
        <p:spPr>
          <a:xfrm>
            <a:off x="623391" y="1208946"/>
            <a:ext cx="10859640" cy="70788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Arial"/>
                <a:ea typeface="Arial"/>
                <a:cs typeface="Arial"/>
                <a:sym typeface="Arial"/>
              </a:rPr>
              <a:t>DECISION TABLE TO FORM"РЕЄСТРАЦІЯ"</a:t>
            </a:r>
            <a:r>
              <a:rPr b="1" i="0" lang="en-US" sz="3600" u="none" cap="none" strike="noStrike">
                <a:solidFill>
                  <a:srgbClr val="000000"/>
                </a:solidFill>
                <a:latin typeface="Arial"/>
                <a:ea typeface="Arial"/>
                <a:cs typeface="Arial"/>
                <a:sym typeface="Arial"/>
              </a:rPr>
              <a:t> </a:t>
            </a:r>
            <a:endParaRPr b="1" i="0" sz="3600" u="none" cap="none" strike="noStrike">
              <a:solidFill>
                <a:schemeClr val="dk1"/>
              </a:solidFill>
              <a:latin typeface="Calibri"/>
              <a:ea typeface="Calibri"/>
              <a:cs typeface="Calibri"/>
              <a:sym typeface="Calibri"/>
            </a:endParaRPr>
          </a:p>
        </p:txBody>
      </p:sp>
      <p:pic>
        <p:nvPicPr>
          <p:cNvPr id="261" name="Google Shape;261;p17"/>
          <p:cNvPicPr preferRelativeResize="0"/>
          <p:nvPr/>
        </p:nvPicPr>
        <p:blipFill rotWithShape="1">
          <a:blip r:embed="rId3">
            <a:alphaModFix/>
          </a:blip>
          <a:srcRect b="0" l="0" r="0" t="0"/>
          <a:stretch/>
        </p:blipFill>
        <p:spPr>
          <a:xfrm>
            <a:off x="306573" y="1916832"/>
            <a:ext cx="11493277" cy="46805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16"/>
          <p:cNvPicPr preferRelativeResize="0"/>
          <p:nvPr/>
        </p:nvPicPr>
        <p:blipFill rotWithShape="1">
          <a:blip r:embed="rId3">
            <a:alphaModFix/>
          </a:blip>
          <a:srcRect b="0" l="0" r="0" t="0"/>
          <a:stretch/>
        </p:blipFill>
        <p:spPr>
          <a:xfrm>
            <a:off x="119336" y="1916832"/>
            <a:ext cx="11955140" cy="4824536"/>
          </a:xfrm>
          <a:prstGeom prst="rect">
            <a:avLst/>
          </a:prstGeom>
          <a:noFill/>
          <a:ln>
            <a:noFill/>
          </a:ln>
        </p:spPr>
      </p:pic>
      <p:sp>
        <p:nvSpPr>
          <p:cNvPr id="267" name="Google Shape;267;p16"/>
          <p:cNvSpPr/>
          <p:nvPr/>
        </p:nvSpPr>
        <p:spPr>
          <a:xfrm>
            <a:off x="119336" y="476672"/>
            <a:ext cx="10077374"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TEST CASES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(EXAMPLE OF DOCUMENTATION SECTION)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 </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9"/>
          <p:cNvSpPr/>
          <p:nvPr/>
        </p:nvSpPr>
        <p:spPr>
          <a:xfrm>
            <a:off x="0" y="0"/>
            <a:ext cx="96243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Calibri"/>
                <a:ea typeface="Calibri"/>
                <a:cs typeface="Calibri"/>
                <a:sym typeface="Calibri"/>
              </a:rPr>
              <a:t>CHECKLIST_Functional / GUI</a:t>
            </a:r>
            <a:r>
              <a:rPr b="1" i="0" lang="en-US" sz="1800" u="none" cap="none" strike="noStrike">
                <a:solidFill>
                  <a:srgbClr val="000000"/>
                </a:solidFill>
                <a:latin typeface="Arial "/>
                <a:ea typeface="Arial "/>
                <a:cs typeface="Arial "/>
                <a:sym typeface="Arial "/>
              </a:rPr>
              <a:t> </a:t>
            </a:r>
            <a:endParaRPr b="0" i="0" sz="1800" u="none" cap="none" strike="noStrike">
              <a:solidFill>
                <a:schemeClr val="dk1"/>
              </a:solidFill>
              <a:latin typeface="Calibri"/>
              <a:ea typeface="Calibri"/>
              <a:cs typeface="Calibri"/>
              <a:sym typeface="Calibri"/>
            </a:endParaRPr>
          </a:p>
        </p:txBody>
      </p:sp>
      <p:pic>
        <p:nvPicPr>
          <p:cNvPr id="273" name="Google Shape;273;p19"/>
          <p:cNvPicPr preferRelativeResize="0"/>
          <p:nvPr/>
        </p:nvPicPr>
        <p:blipFill rotWithShape="1">
          <a:blip r:embed="rId3">
            <a:alphaModFix/>
          </a:blip>
          <a:srcRect b="0" l="0" r="0" t="0"/>
          <a:stretch/>
        </p:blipFill>
        <p:spPr>
          <a:xfrm>
            <a:off x="22097" y="584775"/>
            <a:ext cx="5713863" cy="6012577"/>
          </a:xfrm>
          <a:prstGeom prst="rect">
            <a:avLst/>
          </a:prstGeom>
          <a:noFill/>
          <a:ln>
            <a:noFill/>
          </a:ln>
        </p:spPr>
      </p:pic>
      <p:pic>
        <p:nvPicPr>
          <p:cNvPr id="274" name="Google Shape;274;p19"/>
          <p:cNvPicPr preferRelativeResize="0"/>
          <p:nvPr/>
        </p:nvPicPr>
        <p:blipFill rotWithShape="1">
          <a:blip r:embed="rId4">
            <a:alphaModFix/>
          </a:blip>
          <a:srcRect b="0" l="0" r="0" t="0"/>
          <a:stretch/>
        </p:blipFill>
        <p:spPr>
          <a:xfrm>
            <a:off x="5951984" y="600778"/>
            <a:ext cx="6048672" cy="59965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8"/>
          <p:cNvSpPr/>
          <p:nvPr/>
        </p:nvSpPr>
        <p:spPr>
          <a:xfrm>
            <a:off x="0" y="0"/>
            <a:ext cx="10128448"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Based on the collected requirements 222 cases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                 were designed 100% of test cases were executed</a:t>
            </a:r>
            <a:endParaRPr b="1" i="0" sz="3200" u="none" cap="none" strike="noStrike">
              <a:solidFill>
                <a:schemeClr val="dk1"/>
              </a:solidFill>
              <a:latin typeface="Calibri"/>
              <a:ea typeface="Calibri"/>
              <a:cs typeface="Calibri"/>
              <a:sym typeface="Calibri"/>
            </a:endParaRPr>
          </a:p>
        </p:txBody>
      </p:sp>
      <p:pic>
        <p:nvPicPr>
          <p:cNvPr id="280" name="Google Shape;280;p18"/>
          <p:cNvPicPr preferRelativeResize="0"/>
          <p:nvPr/>
        </p:nvPicPr>
        <p:blipFill rotWithShape="1">
          <a:blip r:embed="rId3">
            <a:alphaModFix/>
          </a:blip>
          <a:srcRect b="0" l="0" r="0" t="0"/>
          <a:stretch/>
        </p:blipFill>
        <p:spPr>
          <a:xfrm>
            <a:off x="161893" y="1077217"/>
            <a:ext cx="5879976" cy="5160095"/>
          </a:xfrm>
          <a:prstGeom prst="rect">
            <a:avLst/>
          </a:prstGeom>
          <a:noFill/>
          <a:ln>
            <a:noFill/>
          </a:ln>
        </p:spPr>
      </p:pic>
      <p:pic>
        <p:nvPicPr>
          <p:cNvPr id="281" name="Google Shape;281;p18"/>
          <p:cNvPicPr preferRelativeResize="0"/>
          <p:nvPr/>
        </p:nvPicPr>
        <p:blipFill rotWithShape="1">
          <a:blip r:embed="rId4">
            <a:alphaModFix/>
          </a:blip>
          <a:srcRect b="0" l="0" r="0" t="0"/>
          <a:stretch/>
        </p:blipFill>
        <p:spPr>
          <a:xfrm>
            <a:off x="6168008" y="1077218"/>
            <a:ext cx="5888306" cy="5160095"/>
          </a:xfrm>
          <a:prstGeom prst="rect">
            <a:avLst/>
          </a:prstGeom>
          <a:noFill/>
          <a:ln>
            <a:noFill/>
          </a:ln>
        </p:spPr>
      </p:pic>
      <p:pic>
        <p:nvPicPr>
          <p:cNvPr id="282" name="Google Shape;282;p18"/>
          <p:cNvPicPr preferRelativeResize="0"/>
          <p:nvPr/>
        </p:nvPicPr>
        <p:blipFill rotWithShape="1">
          <a:blip r:embed="rId5">
            <a:alphaModFix/>
          </a:blip>
          <a:srcRect b="0" l="0" r="0" t="0"/>
          <a:stretch/>
        </p:blipFill>
        <p:spPr>
          <a:xfrm>
            <a:off x="6168008" y="5733256"/>
            <a:ext cx="5888306" cy="932069"/>
          </a:xfrm>
          <a:prstGeom prst="rect">
            <a:avLst/>
          </a:prstGeom>
          <a:noFill/>
          <a:ln>
            <a:noFill/>
          </a:ln>
        </p:spPr>
      </p:pic>
      <p:pic>
        <p:nvPicPr>
          <p:cNvPr id="283" name="Google Shape;283;p18"/>
          <p:cNvPicPr preferRelativeResize="0"/>
          <p:nvPr/>
        </p:nvPicPr>
        <p:blipFill rotWithShape="1">
          <a:blip r:embed="rId6">
            <a:alphaModFix/>
          </a:blip>
          <a:srcRect b="0" l="0" r="0" t="0"/>
          <a:stretch/>
        </p:blipFill>
        <p:spPr>
          <a:xfrm>
            <a:off x="138431" y="5733255"/>
            <a:ext cx="5903438" cy="9320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071f01b532_0_0"/>
          <p:cNvSpPr txBox="1"/>
          <p:nvPr>
            <p:ph type="ctrTitle"/>
          </p:nvPr>
        </p:nvSpPr>
        <p:spPr>
          <a:xfrm>
            <a:off x="788450" y="226975"/>
            <a:ext cx="10363200" cy="1035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459"/>
              <a:t>Project spoiler </a:t>
            </a:r>
            <a:br>
              <a:rPr b="1" lang="en-US" sz="3459"/>
            </a:br>
            <a:r>
              <a:rPr b="1" lang="en-US" sz="3459"/>
              <a:t>Software Testing Life Cycle</a:t>
            </a:r>
            <a:endParaRPr b="1" sz="3459"/>
          </a:p>
        </p:txBody>
      </p:sp>
      <p:sp>
        <p:nvSpPr>
          <p:cNvPr id="167" name="Google Shape;167;g2071f01b532_0_0"/>
          <p:cNvSpPr txBox="1"/>
          <p:nvPr>
            <p:ph idx="1" type="subTitle"/>
          </p:nvPr>
        </p:nvSpPr>
        <p:spPr>
          <a:xfrm>
            <a:off x="1828800" y="3886200"/>
            <a:ext cx="8534400" cy="17526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t/>
            </a:r>
            <a:endParaRPr/>
          </a:p>
        </p:txBody>
      </p:sp>
      <p:pic>
        <p:nvPicPr>
          <p:cNvPr id="168" name="Google Shape;168;g2071f01b532_0_0"/>
          <p:cNvPicPr preferRelativeResize="0"/>
          <p:nvPr/>
        </p:nvPicPr>
        <p:blipFill>
          <a:blip r:embed="rId3">
            <a:alphaModFix/>
          </a:blip>
          <a:stretch>
            <a:fillRect/>
          </a:stretch>
        </p:blipFill>
        <p:spPr>
          <a:xfrm>
            <a:off x="1144075" y="1262675"/>
            <a:ext cx="9464825" cy="5459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0"/>
          <p:cNvPicPr preferRelativeResize="0"/>
          <p:nvPr/>
        </p:nvPicPr>
        <p:blipFill rotWithShape="1">
          <a:blip r:embed="rId3">
            <a:alphaModFix/>
          </a:blip>
          <a:srcRect b="0" l="0" r="0" t="0"/>
          <a:stretch/>
        </p:blipFill>
        <p:spPr>
          <a:xfrm>
            <a:off x="119336" y="157163"/>
            <a:ext cx="11953328" cy="5216054"/>
          </a:xfrm>
          <a:prstGeom prst="rect">
            <a:avLst/>
          </a:prstGeom>
          <a:noFill/>
          <a:ln>
            <a:noFill/>
          </a:ln>
        </p:spPr>
      </p:pic>
      <p:pic>
        <p:nvPicPr>
          <p:cNvPr id="289" name="Google Shape;289;p20"/>
          <p:cNvPicPr preferRelativeResize="0"/>
          <p:nvPr/>
        </p:nvPicPr>
        <p:blipFill rotWithShape="1">
          <a:blip r:embed="rId4">
            <a:alphaModFix/>
          </a:blip>
          <a:srcRect b="0" l="0" r="0" t="0"/>
          <a:stretch/>
        </p:blipFill>
        <p:spPr>
          <a:xfrm>
            <a:off x="119336" y="5373217"/>
            <a:ext cx="4680520" cy="838200"/>
          </a:xfrm>
          <a:prstGeom prst="rect">
            <a:avLst/>
          </a:prstGeom>
          <a:noFill/>
          <a:ln>
            <a:noFill/>
          </a:ln>
        </p:spPr>
      </p:pic>
      <p:pic>
        <p:nvPicPr>
          <p:cNvPr id="290" name="Google Shape;290;p20"/>
          <p:cNvPicPr preferRelativeResize="0"/>
          <p:nvPr/>
        </p:nvPicPr>
        <p:blipFill rotWithShape="1">
          <a:blip r:embed="rId5">
            <a:alphaModFix/>
          </a:blip>
          <a:srcRect b="0" l="0" r="0" t="0"/>
          <a:stretch/>
        </p:blipFill>
        <p:spPr>
          <a:xfrm>
            <a:off x="5303912" y="5373217"/>
            <a:ext cx="4680520" cy="857250"/>
          </a:xfrm>
          <a:prstGeom prst="rect">
            <a:avLst/>
          </a:prstGeom>
          <a:noFill/>
          <a:ln>
            <a:noFill/>
          </a:ln>
        </p:spPr>
      </p:pic>
      <p:sp>
        <p:nvSpPr>
          <p:cNvPr id="291" name="Google Shape;291;p20"/>
          <p:cNvSpPr/>
          <p:nvPr/>
        </p:nvSpPr>
        <p:spPr>
          <a:xfrm>
            <a:off x="7110609" y="6240711"/>
            <a:ext cx="508139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Calibri"/>
                <a:ea typeface="Calibri"/>
                <a:cs typeface="Calibri"/>
                <a:sym typeface="Calibri"/>
              </a:rPr>
              <a:t>CHECKLIST_Functional / GUI</a:t>
            </a:r>
            <a:r>
              <a:rPr b="1" i="0" lang="en-US" sz="3200" u="none" cap="none" strike="noStrike">
                <a:solidFill>
                  <a:srgbClr val="000000"/>
                </a:solidFill>
                <a:latin typeface="Arial "/>
                <a:ea typeface="Arial "/>
                <a:cs typeface="Arial "/>
                <a:sym typeface="Arial "/>
              </a:rPr>
              <a:t>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1"/>
          <p:cNvSpPr/>
          <p:nvPr/>
        </p:nvSpPr>
        <p:spPr>
          <a:xfrm>
            <a:off x="400417" y="5661248"/>
            <a:ext cx="11372888"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BUG REPORT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(EXAMPLE OF DOCUMENTATION SECTION)</a:t>
            </a:r>
            <a:endParaRPr b="0" i="0" sz="1400" u="none" cap="none" strike="noStrike">
              <a:solidFill>
                <a:srgbClr val="000000"/>
              </a:solidFill>
              <a:latin typeface="Arial"/>
              <a:ea typeface="Arial"/>
              <a:cs typeface="Arial"/>
              <a:sym typeface="Arial"/>
            </a:endParaRPr>
          </a:p>
        </p:txBody>
      </p:sp>
      <p:pic>
        <p:nvPicPr>
          <p:cNvPr id="297" name="Google Shape;297;p21"/>
          <p:cNvPicPr preferRelativeResize="0"/>
          <p:nvPr/>
        </p:nvPicPr>
        <p:blipFill rotWithShape="1">
          <a:blip r:embed="rId3">
            <a:alphaModFix/>
          </a:blip>
          <a:srcRect b="0" l="0" r="0" t="0"/>
          <a:stretch/>
        </p:blipFill>
        <p:spPr>
          <a:xfrm>
            <a:off x="191344" y="188640"/>
            <a:ext cx="11849041" cy="54726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206e4c84fcd_0_84"/>
          <p:cNvPicPr preferRelativeResize="0"/>
          <p:nvPr/>
        </p:nvPicPr>
        <p:blipFill rotWithShape="1">
          <a:blip r:embed="rId3">
            <a:alphaModFix/>
          </a:blip>
          <a:srcRect b="0" l="0" r="0" t="0"/>
          <a:stretch/>
        </p:blipFill>
        <p:spPr>
          <a:xfrm>
            <a:off x="6539287" y="433674"/>
            <a:ext cx="5517415" cy="5373215"/>
          </a:xfrm>
          <a:prstGeom prst="rect">
            <a:avLst/>
          </a:prstGeom>
          <a:noFill/>
          <a:ln>
            <a:noFill/>
          </a:ln>
        </p:spPr>
      </p:pic>
      <p:pic>
        <p:nvPicPr>
          <p:cNvPr id="303" name="Google Shape;303;g206e4c84fcd_0_84"/>
          <p:cNvPicPr preferRelativeResize="0"/>
          <p:nvPr/>
        </p:nvPicPr>
        <p:blipFill rotWithShape="1">
          <a:blip r:embed="rId4">
            <a:alphaModFix/>
          </a:blip>
          <a:srcRect b="0" l="0" r="0" t="0"/>
          <a:stretch/>
        </p:blipFill>
        <p:spPr>
          <a:xfrm>
            <a:off x="191345" y="433674"/>
            <a:ext cx="5761290" cy="5373215"/>
          </a:xfrm>
          <a:prstGeom prst="rect">
            <a:avLst/>
          </a:prstGeom>
          <a:noFill/>
          <a:ln>
            <a:noFill/>
          </a:ln>
        </p:spPr>
      </p:pic>
      <p:pic>
        <p:nvPicPr>
          <p:cNvPr id="304" name="Google Shape;304;g206e4c84fcd_0_84"/>
          <p:cNvPicPr preferRelativeResize="0"/>
          <p:nvPr/>
        </p:nvPicPr>
        <p:blipFill rotWithShape="1">
          <a:blip r:embed="rId5">
            <a:alphaModFix/>
          </a:blip>
          <a:srcRect b="0" l="0" r="0" t="0"/>
          <a:stretch/>
        </p:blipFill>
        <p:spPr>
          <a:xfrm>
            <a:off x="3575720" y="1268760"/>
            <a:ext cx="2088232" cy="432048"/>
          </a:xfrm>
          <a:prstGeom prst="rect">
            <a:avLst/>
          </a:prstGeom>
          <a:noFill/>
          <a:ln>
            <a:noFill/>
          </a:ln>
        </p:spPr>
      </p:pic>
      <p:pic>
        <p:nvPicPr>
          <p:cNvPr id="305" name="Google Shape;305;g206e4c84fcd_0_84"/>
          <p:cNvPicPr preferRelativeResize="0"/>
          <p:nvPr/>
        </p:nvPicPr>
        <p:blipFill rotWithShape="1">
          <a:blip r:embed="rId5">
            <a:alphaModFix/>
          </a:blip>
          <a:srcRect b="0" l="0" r="0" t="0"/>
          <a:stretch/>
        </p:blipFill>
        <p:spPr>
          <a:xfrm>
            <a:off x="9912424" y="1303809"/>
            <a:ext cx="1872208" cy="361950"/>
          </a:xfrm>
          <a:prstGeom prst="rect">
            <a:avLst/>
          </a:prstGeom>
          <a:noFill/>
          <a:ln>
            <a:noFill/>
          </a:ln>
        </p:spPr>
      </p:pic>
      <p:pic>
        <p:nvPicPr>
          <p:cNvPr id="306" name="Google Shape;306;g206e4c84fcd_0_84"/>
          <p:cNvPicPr preferRelativeResize="0"/>
          <p:nvPr/>
        </p:nvPicPr>
        <p:blipFill rotWithShape="1">
          <a:blip r:embed="rId6">
            <a:alphaModFix/>
          </a:blip>
          <a:srcRect b="0" l="0" r="0" t="0"/>
          <a:stretch/>
        </p:blipFill>
        <p:spPr>
          <a:xfrm>
            <a:off x="191344" y="5599779"/>
            <a:ext cx="5761289" cy="1019227"/>
          </a:xfrm>
          <a:prstGeom prst="rect">
            <a:avLst/>
          </a:prstGeom>
          <a:noFill/>
          <a:ln>
            <a:noFill/>
          </a:ln>
        </p:spPr>
      </p:pic>
      <p:pic>
        <p:nvPicPr>
          <p:cNvPr id="307" name="Google Shape;307;g206e4c84fcd_0_84"/>
          <p:cNvPicPr preferRelativeResize="0"/>
          <p:nvPr/>
        </p:nvPicPr>
        <p:blipFill rotWithShape="1">
          <a:blip r:embed="rId7">
            <a:alphaModFix/>
          </a:blip>
          <a:srcRect b="0" l="0" r="0" t="0"/>
          <a:stretch/>
        </p:blipFill>
        <p:spPr>
          <a:xfrm>
            <a:off x="6539285" y="5599778"/>
            <a:ext cx="5517415" cy="10192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3"/>
          <p:cNvSpPr/>
          <p:nvPr/>
        </p:nvSpPr>
        <p:spPr>
          <a:xfrm>
            <a:off x="551384" y="692696"/>
            <a:ext cx="113052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Black"/>
              <a:ea typeface="Arial Black"/>
              <a:cs typeface="Arial Black"/>
              <a:sym typeface="Arial Black"/>
            </a:endParaRPr>
          </a:p>
        </p:txBody>
      </p:sp>
      <p:pic>
        <p:nvPicPr>
          <p:cNvPr id="313" name="Google Shape;313;p23"/>
          <p:cNvPicPr preferRelativeResize="0"/>
          <p:nvPr/>
        </p:nvPicPr>
        <p:blipFill rotWithShape="1">
          <a:blip r:embed="rId3">
            <a:alphaModFix/>
          </a:blip>
          <a:srcRect b="0" l="0" r="0" t="0"/>
          <a:stretch/>
        </p:blipFill>
        <p:spPr>
          <a:xfrm>
            <a:off x="9237300" y="2380225"/>
            <a:ext cx="2884300" cy="4310150"/>
          </a:xfrm>
          <a:prstGeom prst="rect">
            <a:avLst/>
          </a:prstGeom>
          <a:noFill/>
          <a:ln>
            <a:noFill/>
          </a:ln>
        </p:spPr>
      </p:pic>
      <p:sp>
        <p:nvSpPr>
          <p:cNvPr id="314" name="Google Shape;314;p23"/>
          <p:cNvSpPr/>
          <p:nvPr/>
        </p:nvSpPr>
        <p:spPr>
          <a:xfrm>
            <a:off x="2562650" y="196700"/>
            <a:ext cx="5025600" cy="159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Corben"/>
                <a:ea typeface="Corben"/>
                <a:cs typeface="Corben"/>
                <a:sym typeface="Corben"/>
              </a:rPr>
              <a:t>The most</a:t>
            </a:r>
            <a:r>
              <a:rPr lang="en-US" sz="4800">
                <a:latin typeface="Corben"/>
                <a:ea typeface="Corben"/>
                <a:cs typeface="Corben"/>
                <a:sym typeface="Corben"/>
              </a:rPr>
              <a:t> </a:t>
            </a:r>
            <a:r>
              <a:rPr b="0" i="0" lang="en-US" sz="4800" u="none" cap="none" strike="noStrike">
                <a:solidFill>
                  <a:srgbClr val="000000"/>
                </a:solidFill>
                <a:latin typeface="Corben"/>
                <a:ea typeface="Corben"/>
                <a:cs typeface="Corben"/>
                <a:sym typeface="Corben"/>
              </a:rPr>
              <a:t>interesting</a:t>
            </a:r>
            <a:r>
              <a:rPr lang="en-US" sz="4800">
                <a:latin typeface="Calibri"/>
                <a:ea typeface="Calibri"/>
                <a:cs typeface="Calibri"/>
                <a:sym typeface="Calibri"/>
              </a:rPr>
              <a:t> </a:t>
            </a:r>
            <a:r>
              <a:rPr b="0" i="0" lang="en-US" sz="4800" u="none" cap="none" strike="noStrike">
                <a:solidFill>
                  <a:srgbClr val="000000"/>
                </a:solidFill>
                <a:latin typeface="Corben"/>
                <a:ea typeface="Corben"/>
                <a:cs typeface="Corben"/>
                <a:sym typeface="Corben"/>
              </a:rPr>
              <a:t>Bugs</a:t>
            </a:r>
            <a:endParaRPr b="0" i="0" sz="4800" u="none" cap="none" strike="noStrike">
              <a:solidFill>
                <a:schemeClr val="dk1"/>
              </a:solidFill>
              <a:latin typeface="Calibri"/>
              <a:ea typeface="Calibri"/>
              <a:cs typeface="Calibri"/>
              <a:sym typeface="Calibri"/>
            </a:endParaRPr>
          </a:p>
        </p:txBody>
      </p:sp>
      <p:pic>
        <p:nvPicPr>
          <p:cNvPr id="315" name="Google Shape;315;p23"/>
          <p:cNvPicPr preferRelativeResize="0"/>
          <p:nvPr/>
        </p:nvPicPr>
        <p:blipFill rotWithShape="1">
          <a:blip r:embed="rId4">
            <a:alphaModFix/>
          </a:blip>
          <a:srcRect b="0" l="0" r="0" t="0"/>
          <a:stretch/>
        </p:blipFill>
        <p:spPr>
          <a:xfrm>
            <a:off x="105550" y="2492900"/>
            <a:ext cx="9042576" cy="4197475"/>
          </a:xfrm>
          <a:prstGeom prst="rect">
            <a:avLst/>
          </a:prstGeom>
          <a:noFill/>
          <a:ln>
            <a:noFill/>
          </a:ln>
        </p:spPr>
      </p:pic>
      <p:pic>
        <p:nvPicPr>
          <p:cNvPr id="316" name="Google Shape;316;p23"/>
          <p:cNvPicPr preferRelativeResize="0"/>
          <p:nvPr/>
        </p:nvPicPr>
        <p:blipFill rotWithShape="1">
          <a:blip r:embed="rId5">
            <a:alphaModFix/>
          </a:blip>
          <a:srcRect b="0" l="0" r="0" t="0"/>
          <a:stretch/>
        </p:blipFill>
        <p:spPr>
          <a:xfrm>
            <a:off x="2" y="7"/>
            <a:ext cx="2468129" cy="1461976"/>
          </a:xfrm>
          <a:prstGeom prst="rect">
            <a:avLst/>
          </a:prstGeom>
          <a:noFill/>
          <a:ln>
            <a:noFill/>
          </a:ln>
        </p:spPr>
      </p:pic>
      <p:pic>
        <p:nvPicPr>
          <p:cNvPr id="317" name="Google Shape;317;p23"/>
          <p:cNvPicPr preferRelativeResize="0"/>
          <p:nvPr/>
        </p:nvPicPr>
        <p:blipFill rotWithShape="1">
          <a:blip r:embed="rId6">
            <a:alphaModFix/>
          </a:blip>
          <a:srcRect b="0" l="0" r="0" t="0"/>
          <a:stretch/>
        </p:blipFill>
        <p:spPr>
          <a:xfrm>
            <a:off x="7712278" y="83959"/>
            <a:ext cx="4409320" cy="22962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4"/>
          <p:cNvSpPr/>
          <p:nvPr/>
        </p:nvSpPr>
        <p:spPr>
          <a:xfrm>
            <a:off x="3503712" y="2420888"/>
            <a:ext cx="5469126"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1" i="1" lang="en-US" sz="6600" u="none" cap="none" strike="noStrike">
                <a:solidFill>
                  <a:schemeClr val="dk1"/>
                </a:solidFill>
                <a:latin typeface="Calibri"/>
                <a:ea typeface="Calibri"/>
                <a:cs typeface="Calibri"/>
                <a:sym typeface="Calibri"/>
              </a:rPr>
              <a:t>Demonstration</a:t>
            </a:r>
            <a:endParaRPr b="1" i="1" sz="6600" u="none" cap="none" strike="noStrike">
              <a:solidFill>
                <a:schemeClr val="dk1"/>
              </a:solidFill>
              <a:latin typeface="Calibri"/>
              <a:ea typeface="Calibri"/>
              <a:cs typeface="Calibri"/>
              <a:sym typeface="Calibri"/>
            </a:endParaRPr>
          </a:p>
        </p:txBody>
      </p:sp>
      <p:sp>
        <p:nvSpPr>
          <p:cNvPr id="323" name="Google Shape;323;p24"/>
          <p:cNvSpPr/>
          <p:nvPr/>
        </p:nvSpPr>
        <p:spPr>
          <a:xfrm>
            <a:off x="4786602" y="4077075"/>
            <a:ext cx="2297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Corben"/>
                <a:ea typeface="Corben"/>
                <a:cs typeface="Corben"/>
                <a:sym typeface="Corben"/>
              </a:rPr>
              <a:t>Bugs</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b="0" l="0" r="0" t="0"/>
          <a:stretch/>
        </p:blipFill>
        <p:spPr>
          <a:xfrm>
            <a:off x="119336" y="116631"/>
            <a:ext cx="2160240" cy="2409057"/>
          </a:xfrm>
          <a:prstGeom prst="rect">
            <a:avLst/>
          </a:prstGeom>
          <a:noFill/>
          <a:ln>
            <a:noFill/>
          </a:ln>
        </p:spPr>
      </p:pic>
      <p:pic>
        <p:nvPicPr>
          <p:cNvPr id="329" name="Google Shape;329;p27"/>
          <p:cNvPicPr preferRelativeResize="0"/>
          <p:nvPr/>
        </p:nvPicPr>
        <p:blipFill rotWithShape="1">
          <a:blip r:embed="rId4">
            <a:alphaModFix/>
          </a:blip>
          <a:srcRect b="0" l="0" r="0" t="0"/>
          <a:stretch/>
        </p:blipFill>
        <p:spPr>
          <a:xfrm>
            <a:off x="1055440" y="620688"/>
            <a:ext cx="10873208" cy="1905000"/>
          </a:xfrm>
          <a:prstGeom prst="rect">
            <a:avLst/>
          </a:prstGeom>
          <a:noFill/>
          <a:ln>
            <a:noFill/>
          </a:ln>
        </p:spPr>
      </p:pic>
      <p:pic>
        <p:nvPicPr>
          <p:cNvPr id="330" name="Google Shape;330;p27"/>
          <p:cNvPicPr preferRelativeResize="0"/>
          <p:nvPr/>
        </p:nvPicPr>
        <p:blipFill rotWithShape="1">
          <a:blip r:embed="rId5">
            <a:alphaModFix/>
          </a:blip>
          <a:srcRect b="0" l="0" r="0" t="0"/>
          <a:stretch/>
        </p:blipFill>
        <p:spPr>
          <a:xfrm>
            <a:off x="4007768" y="2420888"/>
            <a:ext cx="7923097" cy="1440160"/>
          </a:xfrm>
          <a:prstGeom prst="rect">
            <a:avLst/>
          </a:prstGeom>
          <a:noFill/>
          <a:ln>
            <a:noFill/>
          </a:ln>
        </p:spPr>
      </p:pic>
      <p:pic>
        <p:nvPicPr>
          <p:cNvPr id="331" name="Google Shape;331;p27"/>
          <p:cNvPicPr preferRelativeResize="0"/>
          <p:nvPr/>
        </p:nvPicPr>
        <p:blipFill rotWithShape="1">
          <a:blip r:embed="rId6">
            <a:alphaModFix/>
          </a:blip>
          <a:srcRect b="0" l="0" r="0" t="0"/>
          <a:stretch/>
        </p:blipFill>
        <p:spPr>
          <a:xfrm>
            <a:off x="407367" y="3861048"/>
            <a:ext cx="9649072" cy="2873421"/>
          </a:xfrm>
          <a:prstGeom prst="rect">
            <a:avLst/>
          </a:prstGeom>
          <a:noFill/>
          <a:ln>
            <a:noFill/>
          </a:ln>
        </p:spPr>
      </p:pic>
      <p:pic>
        <p:nvPicPr>
          <p:cNvPr id="332" name="Google Shape;332;p27"/>
          <p:cNvPicPr preferRelativeResize="0"/>
          <p:nvPr/>
        </p:nvPicPr>
        <p:blipFill rotWithShape="1">
          <a:blip r:embed="rId7">
            <a:alphaModFix/>
          </a:blip>
          <a:srcRect b="0" l="0" r="0" t="0"/>
          <a:stretch/>
        </p:blipFill>
        <p:spPr>
          <a:xfrm>
            <a:off x="105245" y="2525688"/>
            <a:ext cx="3902523" cy="1335359"/>
          </a:xfrm>
          <a:prstGeom prst="rect">
            <a:avLst/>
          </a:prstGeom>
          <a:noFill/>
          <a:ln>
            <a:noFill/>
          </a:ln>
        </p:spPr>
      </p:pic>
      <p:sp>
        <p:nvSpPr>
          <p:cNvPr id="333" name="Google Shape;333;p27"/>
          <p:cNvSpPr/>
          <p:nvPr/>
        </p:nvSpPr>
        <p:spPr>
          <a:xfrm>
            <a:off x="2279576" y="183994"/>
            <a:ext cx="928903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OLIVA_IN_UA Collection with GET and POST requests</a:t>
            </a:r>
            <a:endParaRPr b="1" i="0" sz="2800" u="none" cap="none" strike="noStrike">
              <a:solidFill>
                <a:schemeClr val="dk1"/>
              </a:solidFill>
              <a:latin typeface="Calibri"/>
              <a:ea typeface="Calibri"/>
              <a:cs typeface="Calibri"/>
              <a:sym typeface="Calibri"/>
            </a:endParaRPr>
          </a:p>
        </p:txBody>
      </p:sp>
      <p:sp>
        <p:nvSpPr>
          <p:cNvPr id="334" name="Google Shape;334;p27"/>
          <p:cNvSpPr/>
          <p:nvPr/>
        </p:nvSpPr>
        <p:spPr>
          <a:xfrm>
            <a:off x="10056440" y="6088559"/>
            <a:ext cx="231787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1" lang="en-US" sz="4400" u="none" cap="none" strike="noStrike">
                <a:solidFill>
                  <a:schemeClr val="dk1"/>
                </a:solidFill>
                <a:latin typeface="Calibri"/>
                <a:ea typeface="Calibri"/>
                <a:cs typeface="Calibri"/>
                <a:sym typeface="Calibri"/>
              </a:rPr>
              <a:t>API TEST </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5"/>
          <p:cNvPicPr preferRelativeResize="0"/>
          <p:nvPr/>
        </p:nvPicPr>
        <p:blipFill rotWithShape="1">
          <a:blip r:embed="rId3">
            <a:alphaModFix/>
          </a:blip>
          <a:srcRect b="0" l="0" r="0" t="0"/>
          <a:stretch/>
        </p:blipFill>
        <p:spPr>
          <a:xfrm>
            <a:off x="407368" y="188640"/>
            <a:ext cx="4608512" cy="6426443"/>
          </a:xfrm>
          <a:prstGeom prst="rect">
            <a:avLst/>
          </a:prstGeom>
          <a:noFill/>
          <a:ln>
            <a:noFill/>
          </a:ln>
        </p:spPr>
      </p:pic>
      <p:pic>
        <p:nvPicPr>
          <p:cNvPr id="340" name="Google Shape;340;p25"/>
          <p:cNvPicPr preferRelativeResize="0"/>
          <p:nvPr/>
        </p:nvPicPr>
        <p:blipFill rotWithShape="1">
          <a:blip r:embed="rId4">
            <a:alphaModFix/>
          </a:blip>
          <a:srcRect b="0" l="0" r="0" t="0"/>
          <a:stretch/>
        </p:blipFill>
        <p:spPr>
          <a:xfrm>
            <a:off x="5185895" y="195924"/>
            <a:ext cx="6982976" cy="4889260"/>
          </a:xfrm>
          <a:prstGeom prst="rect">
            <a:avLst/>
          </a:prstGeom>
          <a:noFill/>
          <a:ln>
            <a:noFill/>
          </a:ln>
        </p:spPr>
      </p:pic>
      <p:sp>
        <p:nvSpPr>
          <p:cNvPr id="341" name="Google Shape;341;p25"/>
          <p:cNvSpPr/>
          <p:nvPr/>
        </p:nvSpPr>
        <p:spPr>
          <a:xfrm>
            <a:off x="9908610" y="6053032"/>
            <a:ext cx="231787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1" lang="en-US" sz="4400" u="none" cap="none" strike="noStrike">
                <a:solidFill>
                  <a:schemeClr val="dk1"/>
                </a:solidFill>
                <a:latin typeface="Calibri"/>
                <a:ea typeface="Calibri"/>
                <a:cs typeface="Calibri"/>
                <a:sym typeface="Calibri"/>
              </a:rPr>
              <a:t>API TEST </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p:nvPr/>
        </p:nvSpPr>
        <p:spPr>
          <a:xfrm>
            <a:off x="22648" y="1844824"/>
            <a:ext cx="12169352" cy="25853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1" lang="en-US" sz="5400" u="none" cap="none" strike="noStrike">
                <a:solidFill>
                  <a:schemeClr val="dk1"/>
                </a:solidFill>
                <a:latin typeface="Calibri"/>
                <a:ea typeface="Calibri"/>
                <a:cs typeface="Calibri"/>
                <a:sym typeface="Calibri"/>
              </a:rPr>
              <a:t>Demonstration </a:t>
            </a:r>
            <a:br>
              <a:rPr b="1" i="1" lang="en-US" sz="5400" u="none" cap="none" strike="noStrike">
                <a:solidFill>
                  <a:schemeClr val="dk1"/>
                </a:solidFill>
                <a:latin typeface="Calibri"/>
                <a:ea typeface="Calibri"/>
                <a:cs typeface="Calibri"/>
                <a:sym typeface="Calibri"/>
              </a:rPr>
            </a:br>
            <a:r>
              <a:rPr b="1" i="1" lang="en-US" sz="5400">
                <a:solidFill>
                  <a:schemeClr val="dk1"/>
                </a:solidFill>
                <a:latin typeface="Calibri"/>
                <a:ea typeface="Calibri"/>
                <a:cs typeface="Calibri"/>
                <a:sym typeface="Calibri"/>
              </a:rPr>
              <a:t>E</a:t>
            </a:r>
            <a:r>
              <a:rPr b="1" i="1" lang="en-US" sz="5400" u="none" cap="none" strike="noStrike">
                <a:solidFill>
                  <a:schemeClr val="dk1"/>
                </a:solidFill>
                <a:latin typeface="Calibri"/>
                <a:ea typeface="Calibri"/>
                <a:cs typeface="Calibri"/>
                <a:sym typeface="Calibri"/>
              </a:rPr>
              <a:t>xecution </a:t>
            </a:r>
            <a:endParaRPr b="1" i="1" sz="5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5400"/>
              <a:buFont typeface="Arial"/>
              <a:buNone/>
            </a:pPr>
            <a:r>
              <a:rPr b="1" i="1" lang="en-US" sz="5400" u="none" cap="none" strike="noStrike">
                <a:solidFill>
                  <a:schemeClr val="dk1"/>
                </a:solidFill>
                <a:latin typeface="Calibri"/>
                <a:ea typeface="Calibri"/>
                <a:cs typeface="Calibri"/>
                <a:sym typeface="Calibri"/>
              </a:rPr>
              <a:t>of the </a:t>
            </a:r>
            <a:r>
              <a:rPr b="1" i="1" lang="en-US" sz="5400">
                <a:solidFill>
                  <a:schemeClr val="dk1"/>
                </a:solidFill>
                <a:latin typeface="Calibri"/>
                <a:ea typeface="Calibri"/>
                <a:cs typeface="Calibri"/>
                <a:sym typeface="Calibri"/>
              </a:rPr>
              <a:t>Postman </a:t>
            </a:r>
            <a:r>
              <a:rPr b="1" i="1" lang="en-US" sz="5400" u="none" cap="none" strike="noStrike">
                <a:solidFill>
                  <a:schemeClr val="dk1"/>
                </a:solidFill>
                <a:latin typeface="Calibri"/>
                <a:ea typeface="Calibri"/>
                <a:cs typeface="Calibri"/>
                <a:sym typeface="Calibri"/>
              </a:rPr>
              <a:t>API TEST </a:t>
            </a:r>
            <a:r>
              <a:rPr b="1" i="1" lang="en-US" sz="5400">
                <a:solidFill>
                  <a:schemeClr val="dk1"/>
                </a:solidFill>
                <a:latin typeface="Calibri"/>
                <a:ea typeface="Calibri"/>
                <a:cs typeface="Calibri"/>
                <a:sym typeface="Calibri"/>
              </a:rPr>
              <a:t>collection</a:t>
            </a:r>
            <a:endParaRPr b="1" i="1" sz="5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5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0"/>
          <p:cNvPicPr preferRelativeResize="0"/>
          <p:nvPr/>
        </p:nvPicPr>
        <p:blipFill rotWithShape="1">
          <a:blip r:embed="rId3">
            <a:alphaModFix/>
          </a:blip>
          <a:srcRect b="0" l="0" r="0" t="0"/>
          <a:stretch/>
        </p:blipFill>
        <p:spPr>
          <a:xfrm>
            <a:off x="5663952" y="2276872"/>
            <a:ext cx="6276408" cy="4392487"/>
          </a:xfrm>
          <a:prstGeom prst="rect">
            <a:avLst/>
          </a:prstGeom>
          <a:noFill/>
          <a:ln>
            <a:noFill/>
          </a:ln>
        </p:spPr>
      </p:pic>
      <p:sp>
        <p:nvSpPr>
          <p:cNvPr id="352" name="Google Shape;352;p30"/>
          <p:cNvSpPr/>
          <p:nvPr/>
        </p:nvSpPr>
        <p:spPr>
          <a:xfrm>
            <a:off x="6096000" y="137950"/>
            <a:ext cx="5841600" cy="197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100"/>
              <a:buFont typeface="Arial"/>
              <a:buNone/>
            </a:pPr>
            <a:r>
              <a:rPr b="1" i="0" lang="en-US" sz="4100" u="none" cap="none" strike="noStrike">
                <a:solidFill>
                  <a:schemeClr val="dk1"/>
                </a:solidFill>
                <a:latin typeface="Calibri"/>
                <a:ea typeface="Calibri"/>
                <a:cs typeface="Calibri"/>
                <a:sym typeface="Calibri"/>
              </a:rPr>
              <a:t>PERFORMANCE TESTING</a:t>
            </a:r>
            <a:endParaRPr b="1" i="0" sz="4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1. Postman Interceptor</a:t>
            </a:r>
            <a:endParaRPr b="1" i="0" sz="3600" u="none" cap="none" strike="noStrike">
              <a:solidFill>
                <a:schemeClr val="dk1"/>
              </a:solidFill>
              <a:latin typeface="Calibri"/>
              <a:ea typeface="Calibri"/>
              <a:cs typeface="Calibri"/>
              <a:sym typeface="Calibri"/>
            </a:endParaRPr>
          </a:p>
        </p:txBody>
      </p:sp>
      <p:pic>
        <p:nvPicPr>
          <p:cNvPr id="353" name="Google Shape;353;p30"/>
          <p:cNvPicPr preferRelativeResize="0"/>
          <p:nvPr/>
        </p:nvPicPr>
        <p:blipFill rotWithShape="1">
          <a:blip r:embed="rId4">
            <a:alphaModFix/>
          </a:blip>
          <a:srcRect b="0" l="0" r="0" t="0"/>
          <a:stretch/>
        </p:blipFill>
        <p:spPr>
          <a:xfrm>
            <a:off x="263352" y="739163"/>
            <a:ext cx="5217561" cy="5904656"/>
          </a:xfrm>
          <a:prstGeom prst="rect">
            <a:avLst/>
          </a:prstGeom>
          <a:noFill/>
          <a:ln>
            <a:noFill/>
          </a:ln>
        </p:spPr>
      </p:pic>
      <p:sp>
        <p:nvSpPr>
          <p:cNvPr id="354" name="Google Shape;354;p30"/>
          <p:cNvSpPr/>
          <p:nvPr/>
        </p:nvSpPr>
        <p:spPr>
          <a:xfrm>
            <a:off x="251863" y="137945"/>
            <a:ext cx="524053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Use Case Performance testing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1"/>
          <p:cNvPicPr preferRelativeResize="0"/>
          <p:nvPr/>
        </p:nvPicPr>
        <p:blipFill rotWithShape="1">
          <a:blip r:embed="rId3">
            <a:alphaModFix/>
          </a:blip>
          <a:srcRect b="0" l="0" r="0" t="0"/>
          <a:stretch/>
        </p:blipFill>
        <p:spPr>
          <a:xfrm>
            <a:off x="119336" y="618237"/>
            <a:ext cx="11953328" cy="6123132"/>
          </a:xfrm>
          <a:prstGeom prst="rect">
            <a:avLst/>
          </a:prstGeom>
          <a:noFill/>
          <a:ln>
            <a:noFill/>
          </a:ln>
        </p:spPr>
      </p:pic>
      <p:sp>
        <p:nvSpPr>
          <p:cNvPr id="360" name="Google Shape;360;p31"/>
          <p:cNvSpPr/>
          <p:nvPr/>
        </p:nvSpPr>
        <p:spPr>
          <a:xfrm>
            <a:off x="119319" y="25525"/>
            <a:ext cx="119535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PERFORMANCE  - 2. </a:t>
            </a:r>
            <a:r>
              <a:rPr b="1" lang="en-US" sz="3600">
                <a:solidFill>
                  <a:schemeClr val="dk1"/>
                </a:solidFill>
                <a:latin typeface="Calibri"/>
                <a:ea typeface="Calibri"/>
                <a:cs typeface="Calibri"/>
                <a:sym typeface="Calibri"/>
              </a:rPr>
              <a:t>Postman interceptor Google extension</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
          <p:cNvSpPr txBox="1"/>
          <p:nvPr>
            <p:ph idx="1" type="body"/>
          </p:nvPr>
        </p:nvSpPr>
        <p:spPr>
          <a:xfrm>
            <a:off x="551384" y="5367338"/>
            <a:ext cx="10945216" cy="80486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400"/>
              <a:buNone/>
            </a:pPr>
            <a:r>
              <a:rPr b="1" lang="en-US" sz="4400"/>
              <a:t>INSPECTION OBJECT   </a:t>
            </a:r>
            <a:r>
              <a:rPr lang="en-US" sz="4000"/>
              <a:t>https://oliva.in.ua</a:t>
            </a:r>
            <a:endParaRPr sz="4000"/>
          </a:p>
        </p:txBody>
      </p:sp>
      <p:pic>
        <p:nvPicPr>
          <p:cNvPr id="174" name="Google Shape;174;p2"/>
          <p:cNvPicPr preferRelativeResize="0"/>
          <p:nvPr/>
        </p:nvPicPr>
        <p:blipFill rotWithShape="1">
          <a:blip r:embed="rId3">
            <a:alphaModFix/>
          </a:blip>
          <a:srcRect b="0" l="0" r="0" t="0"/>
          <a:stretch/>
        </p:blipFill>
        <p:spPr>
          <a:xfrm>
            <a:off x="46989" y="71199"/>
            <a:ext cx="12000656" cy="501277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p:nvPr/>
        </p:nvSpPr>
        <p:spPr>
          <a:xfrm>
            <a:off x="0" y="19270"/>
            <a:ext cx="900066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PERFORMANCE – 3. Interceptor debug session</a:t>
            </a:r>
            <a:endParaRPr b="1" i="0" sz="3600" u="none" cap="none" strike="noStrike">
              <a:solidFill>
                <a:schemeClr val="dk1"/>
              </a:solidFill>
              <a:latin typeface="Calibri"/>
              <a:ea typeface="Calibri"/>
              <a:cs typeface="Calibri"/>
              <a:sym typeface="Calibri"/>
            </a:endParaRPr>
          </a:p>
        </p:txBody>
      </p:sp>
      <p:pic>
        <p:nvPicPr>
          <p:cNvPr id="366" name="Google Shape;366;p32"/>
          <p:cNvPicPr preferRelativeResize="0"/>
          <p:nvPr/>
        </p:nvPicPr>
        <p:blipFill rotWithShape="1">
          <a:blip r:embed="rId3">
            <a:alphaModFix/>
          </a:blip>
          <a:srcRect b="0" l="0" r="0" t="0"/>
          <a:stretch/>
        </p:blipFill>
        <p:spPr>
          <a:xfrm>
            <a:off x="191344" y="651727"/>
            <a:ext cx="11881320" cy="60882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p:nvPr/>
        </p:nvSpPr>
        <p:spPr>
          <a:xfrm>
            <a:off x="15316" y="6211669"/>
            <a:ext cx="1200187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PERFORMANCE – 6. Requests set User registration options set</a:t>
            </a:r>
            <a:endParaRPr b="1" i="0" sz="3600" u="none" cap="none" strike="noStrike">
              <a:solidFill>
                <a:schemeClr val="dk1"/>
              </a:solidFill>
              <a:latin typeface="Calibri"/>
              <a:ea typeface="Calibri"/>
              <a:cs typeface="Calibri"/>
              <a:sym typeface="Calibri"/>
            </a:endParaRPr>
          </a:p>
        </p:txBody>
      </p:sp>
      <p:pic>
        <p:nvPicPr>
          <p:cNvPr id="372" name="Google Shape;372;p35"/>
          <p:cNvPicPr preferRelativeResize="0"/>
          <p:nvPr/>
        </p:nvPicPr>
        <p:blipFill rotWithShape="1">
          <a:blip r:embed="rId3">
            <a:alphaModFix/>
          </a:blip>
          <a:srcRect b="0" l="0" r="0" t="0"/>
          <a:stretch/>
        </p:blipFill>
        <p:spPr>
          <a:xfrm>
            <a:off x="263353" y="260648"/>
            <a:ext cx="11665296" cy="595102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3"/>
          <p:cNvSpPr/>
          <p:nvPr/>
        </p:nvSpPr>
        <p:spPr>
          <a:xfrm>
            <a:off x="191344" y="188640"/>
            <a:ext cx="547260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PERFORMANCE</a:t>
            </a:r>
            <a:endParaRPr b="1" i="0" sz="3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4. Loadium Convertor</a:t>
            </a:r>
            <a:endParaRPr b="1" i="0" sz="3600" u="none" cap="none" strike="noStrike">
              <a:solidFill>
                <a:schemeClr val="dk1"/>
              </a:solidFill>
              <a:latin typeface="Calibri"/>
              <a:ea typeface="Calibri"/>
              <a:cs typeface="Calibri"/>
              <a:sym typeface="Calibri"/>
            </a:endParaRPr>
          </a:p>
        </p:txBody>
      </p:sp>
      <p:pic>
        <p:nvPicPr>
          <p:cNvPr id="378" name="Google Shape;378;p33"/>
          <p:cNvPicPr preferRelativeResize="0"/>
          <p:nvPr/>
        </p:nvPicPr>
        <p:blipFill rotWithShape="1">
          <a:blip r:embed="rId3">
            <a:alphaModFix/>
          </a:blip>
          <a:srcRect b="0" l="0" r="0" t="0"/>
          <a:stretch/>
        </p:blipFill>
        <p:spPr>
          <a:xfrm>
            <a:off x="191344" y="1388969"/>
            <a:ext cx="11809312" cy="5195660"/>
          </a:xfrm>
          <a:prstGeom prst="rect">
            <a:avLst/>
          </a:prstGeom>
          <a:noFill/>
          <a:ln>
            <a:noFill/>
          </a:ln>
        </p:spPr>
      </p:pic>
      <p:pic>
        <p:nvPicPr>
          <p:cNvPr id="379" name="Google Shape;379;p33"/>
          <p:cNvPicPr preferRelativeResize="0"/>
          <p:nvPr/>
        </p:nvPicPr>
        <p:blipFill>
          <a:blip r:embed="rId4">
            <a:alphaModFix/>
          </a:blip>
          <a:stretch>
            <a:fillRect/>
          </a:stretch>
        </p:blipFill>
        <p:spPr>
          <a:xfrm>
            <a:off x="8977402" y="369713"/>
            <a:ext cx="2914650" cy="838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4"/>
          <p:cNvSpPr/>
          <p:nvPr/>
        </p:nvSpPr>
        <p:spPr>
          <a:xfrm>
            <a:off x="119325" y="116625"/>
            <a:ext cx="11119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PERFORMANCE - 5. Apache JMeter </a:t>
            </a:r>
            <a:endParaRPr b="1" i="0" sz="3600" u="none" cap="none" strike="noStrike">
              <a:solidFill>
                <a:schemeClr val="dk1"/>
              </a:solidFill>
              <a:latin typeface="Calibri"/>
              <a:ea typeface="Calibri"/>
              <a:cs typeface="Calibri"/>
              <a:sym typeface="Calibri"/>
            </a:endParaRPr>
          </a:p>
        </p:txBody>
      </p:sp>
      <p:pic>
        <p:nvPicPr>
          <p:cNvPr id="385" name="Google Shape;385;p34"/>
          <p:cNvPicPr preferRelativeResize="0"/>
          <p:nvPr/>
        </p:nvPicPr>
        <p:blipFill rotWithShape="1">
          <a:blip r:embed="rId3">
            <a:alphaModFix/>
          </a:blip>
          <a:srcRect b="0" l="0" r="0" t="0"/>
          <a:stretch/>
        </p:blipFill>
        <p:spPr>
          <a:xfrm>
            <a:off x="0" y="762963"/>
            <a:ext cx="12000656" cy="5884850"/>
          </a:xfrm>
          <a:prstGeom prst="rect">
            <a:avLst/>
          </a:prstGeom>
          <a:noFill/>
          <a:ln>
            <a:noFill/>
          </a:ln>
        </p:spPr>
      </p:pic>
      <p:pic>
        <p:nvPicPr>
          <p:cNvPr id="386" name="Google Shape;386;p34"/>
          <p:cNvPicPr preferRelativeResize="0"/>
          <p:nvPr/>
        </p:nvPicPr>
        <p:blipFill rotWithShape="1">
          <a:blip r:embed="rId4">
            <a:alphaModFix/>
          </a:blip>
          <a:srcRect b="0" l="0" r="0" t="0"/>
          <a:stretch/>
        </p:blipFill>
        <p:spPr>
          <a:xfrm>
            <a:off x="6899975" y="0"/>
            <a:ext cx="3247050" cy="763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p:nvPr/>
        </p:nvSpPr>
        <p:spPr>
          <a:xfrm>
            <a:off x="191344" y="116632"/>
            <a:ext cx="315163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PERFORMANCE</a:t>
            </a:r>
            <a:endParaRPr b="0" i="0" sz="3600" u="none" cap="none" strike="noStrike">
              <a:solidFill>
                <a:schemeClr val="dk1"/>
              </a:solidFill>
              <a:latin typeface="Calibri"/>
              <a:ea typeface="Calibri"/>
              <a:cs typeface="Calibri"/>
              <a:sym typeface="Calibri"/>
            </a:endParaRPr>
          </a:p>
        </p:txBody>
      </p:sp>
      <p:pic>
        <p:nvPicPr>
          <p:cNvPr id="392" name="Google Shape;392;p36"/>
          <p:cNvPicPr preferRelativeResize="0"/>
          <p:nvPr/>
        </p:nvPicPr>
        <p:blipFill rotWithShape="1">
          <a:blip r:embed="rId3">
            <a:alphaModFix/>
          </a:blip>
          <a:srcRect b="0" l="0" r="0" t="0"/>
          <a:stretch/>
        </p:blipFill>
        <p:spPr>
          <a:xfrm>
            <a:off x="191344" y="762962"/>
            <a:ext cx="11809312" cy="5928461"/>
          </a:xfrm>
          <a:prstGeom prst="rect">
            <a:avLst/>
          </a:prstGeom>
          <a:noFill/>
          <a:ln>
            <a:noFill/>
          </a:ln>
        </p:spPr>
      </p:pic>
      <p:pic>
        <p:nvPicPr>
          <p:cNvPr id="393" name="Google Shape;393;p36"/>
          <p:cNvPicPr preferRelativeResize="0"/>
          <p:nvPr/>
        </p:nvPicPr>
        <p:blipFill rotWithShape="1">
          <a:blip r:embed="rId4">
            <a:alphaModFix/>
          </a:blip>
          <a:srcRect b="0" l="0" r="0" t="0"/>
          <a:stretch/>
        </p:blipFill>
        <p:spPr>
          <a:xfrm>
            <a:off x="6816000" y="0"/>
            <a:ext cx="3247050" cy="763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37"/>
          <p:cNvPicPr preferRelativeResize="0"/>
          <p:nvPr/>
        </p:nvPicPr>
        <p:blipFill rotWithShape="1">
          <a:blip r:embed="rId3">
            <a:alphaModFix/>
          </a:blip>
          <a:srcRect b="0" l="0" r="0" t="0"/>
          <a:stretch/>
        </p:blipFill>
        <p:spPr>
          <a:xfrm>
            <a:off x="119336" y="116632"/>
            <a:ext cx="5688632" cy="2766060"/>
          </a:xfrm>
          <a:prstGeom prst="rect">
            <a:avLst/>
          </a:prstGeom>
          <a:noFill/>
          <a:ln>
            <a:noFill/>
          </a:ln>
        </p:spPr>
      </p:pic>
      <p:pic>
        <p:nvPicPr>
          <p:cNvPr id="399" name="Google Shape;399;p37"/>
          <p:cNvPicPr preferRelativeResize="0"/>
          <p:nvPr/>
        </p:nvPicPr>
        <p:blipFill rotWithShape="1">
          <a:blip r:embed="rId4">
            <a:alphaModFix/>
          </a:blip>
          <a:srcRect b="0" l="0" r="0" t="0"/>
          <a:stretch/>
        </p:blipFill>
        <p:spPr>
          <a:xfrm>
            <a:off x="6168008" y="116632"/>
            <a:ext cx="5909093" cy="3417712"/>
          </a:xfrm>
          <a:prstGeom prst="rect">
            <a:avLst/>
          </a:prstGeom>
          <a:noFill/>
          <a:ln>
            <a:noFill/>
          </a:ln>
        </p:spPr>
      </p:pic>
      <p:pic>
        <p:nvPicPr>
          <p:cNvPr id="400" name="Google Shape;400;p37"/>
          <p:cNvPicPr preferRelativeResize="0"/>
          <p:nvPr/>
        </p:nvPicPr>
        <p:blipFill rotWithShape="1">
          <a:blip r:embed="rId5">
            <a:alphaModFix/>
          </a:blip>
          <a:srcRect b="0" l="0" r="0" t="0"/>
          <a:stretch/>
        </p:blipFill>
        <p:spPr>
          <a:xfrm>
            <a:off x="119336" y="2882692"/>
            <a:ext cx="6207540" cy="3730724"/>
          </a:xfrm>
          <a:prstGeom prst="rect">
            <a:avLst/>
          </a:prstGeom>
          <a:noFill/>
          <a:ln>
            <a:noFill/>
          </a:ln>
        </p:spPr>
      </p:pic>
      <p:pic>
        <p:nvPicPr>
          <p:cNvPr id="401" name="Google Shape;401;p37"/>
          <p:cNvPicPr preferRelativeResize="0"/>
          <p:nvPr/>
        </p:nvPicPr>
        <p:blipFill rotWithShape="1">
          <a:blip r:embed="rId6">
            <a:alphaModFix/>
          </a:blip>
          <a:srcRect b="0" l="0" r="0" t="0"/>
          <a:stretch/>
        </p:blipFill>
        <p:spPr>
          <a:xfrm>
            <a:off x="6456040" y="3580101"/>
            <a:ext cx="5621061" cy="3057545"/>
          </a:xfrm>
          <a:prstGeom prst="rect">
            <a:avLst/>
          </a:prstGeom>
          <a:noFill/>
          <a:ln>
            <a:noFill/>
          </a:ln>
        </p:spPr>
      </p:pic>
      <p:sp>
        <p:nvSpPr>
          <p:cNvPr id="402" name="Google Shape;402;p37"/>
          <p:cNvSpPr/>
          <p:nvPr/>
        </p:nvSpPr>
        <p:spPr>
          <a:xfrm>
            <a:off x="8925469" y="5996251"/>
            <a:ext cx="315163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PERFORMANCE</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38"/>
          <p:cNvPicPr preferRelativeResize="0"/>
          <p:nvPr/>
        </p:nvPicPr>
        <p:blipFill rotWithShape="1">
          <a:blip r:embed="rId3">
            <a:alphaModFix/>
          </a:blip>
          <a:srcRect b="0" l="0" r="0" t="0"/>
          <a:stretch/>
        </p:blipFill>
        <p:spPr>
          <a:xfrm>
            <a:off x="144162" y="116632"/>
            <a:ext cx="11928501" cy="1152128"/>
          </a:xfrm>
          <a:prstGeom prst="rect">
            <a:avLst/>
          </a:prstGeom>
          <a:noFill/>
          <a:ln>
            <a:noFill/>
          </a:ln>
        </p:spPr>
      </p:pic>
      <p:pic>
        <p:nvPicPr>
          <p:cNvPr id="408" name="Google Shape;408;p38"/>
          <p:cNvPicPr preferRelativeResize="0"/>
          <p:nvPr/>
        </p:nvPicPr>
        <p:blipFill rotWithShape="1">
          <a:blip r:embed="rId4">
            <a:alphaModFix/>
          </a:blip>
          <a:srcRect b="0" l="0" r="0" t="0"/>
          <a:stretch/>
        </p:blipFill>
        <p:spPr>
          <a:xfrm>
            <a:off x="144163" y="1268760"/>
            <a:ext cx="11928501" cy="2016224"/>
          </a:xfrm>
          <a:prstGeom prst="rect">
            <a:avLst/>
          </a:prstGeom>
          <a:noFill/>
          <a:ln>
            <a:noFill/>
          </a:ln>
        </p:spPr>
      </p:pic>
      <p:pic>
        <p:nvPicPr>
          <p:cNvPr id="409" name="Google Shape;409;p38"/>
          <p:cNvPicPr preferRelativeResize="0"/>
          <p:nvPr/>
        </p:nvPicPr>
        <p:blipFill rotWithShape="1">
          <a:blip r:embed="rId5">
            <a:alphaModFix/>
          </a:blip>
          <a:srcRect b="0" l="0" r="0" t="0"/>
          <a:stretch/>
        </p:blipFill>
        <p:spPr>
          <a:xfrm>
            <a:off x="123883" y="3284984"/>
            <a:ext cx="4039349" cy="3384376"/>
          </a:xfrm>
          <a:prstGeom prst="rect">
            <a:avLst/>
          </a:prstGeom>
          <a:noFill/>
          <a:ln>
            <a:noFill/>
          </a:ln>
        </p:spPr>
      </p:pic>
      <p:pic>
        <p:nvPicPr>
          <p:cNvPr id="410" name="Google Shape;410;p38"/>
          <p:cNvPicPr preferRelativeResize="0"/>
          <p:nvPr/>
        </p:nvPicPr>
        <p:blipFill rotWithShape="1">
          <a:blip r:embed="rId6">
            <a:alphaModFix/>
          </a:blip>
          <a:srcRect b="0" l="0" r="0" t="0"/>
          <a:stretch/>
        </p:blipFill>
        <p:spPr>
          <a:xfrm>
            <a:off x="4163233" y="3284984"/>
            <a:ext cx="3084896" cy="3384376"/>
          </a:xfrm>
          <a:prstGeom prst="rect">
            <a:avLst/>
          </a:prstGeom>
          <a:noFill/>
          <a:ln>
            <a:noFill/>
          </a:ln>
        </p:spPr>
      </p:pic>
      <p:pic>
        <p:nvPicPr>
          <p:cNvPr id="411" name="Google Shape;411;p38"/>
          <p:cNvPicPr preferRelativeResize="0"/>
          <p:nvPr/>
        </p:nvPicPr>
        <p:blipFill rotWithShape="1">
          <a:blip r:embed="rId7">
            <a:alphaModFix/>
          </a:blip>
          <a:srcRect b="0" l="0" r="0" t="0"/>
          <a:stretch/>
        </p:blipFill>
        <p:spPr>
          <a:xfrm>
            <a:off x="7248130" y="3284984"/>
            <a:ext cx="4824534" cy="3384376"/>
          </a:xfrm>
          <a:prstGeom prst="rect">
            <a:avLst/>
          </a:prstGeom>
          <a:noFill/>
          <a:ln>
            <a:noFill/>
          </a:ln>
        </p:spPr>
      </p:pic>
      <p:sp>
        <p:nvSpPr>
          <p:cNvPr id="412" name="Google Shape;412;p38"/>
          <p:cNvSpPr/>
          <p:nvPr/>
        </p:nvSpPr>
        <p:spPr>
          <a:xfrm>
            <a:off x="8921031" y="945594"/>
            <a:ext cx="315163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PERFORMANCE</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39"/>
          <p:cNvPicPr preferRelativeResize="0"/>
          <p:nvPr/>
        </p:nvPicPr>
        <p:blipFill rotWithShape="1">
          <a:blip r:embed="rId3">
            <a:alphaModFix/>
          </a:blip>
          <a:srcRect b="0" l="0" r="0" t="0"/>
          <a:stretch/>
        </p:blipFill>
        <p:spPr>
          <a:xfrm>
            <a:off x="8040216" y="188640"/>
            <a:ext cx="4053495" cy="6408712"/>
          </a:xfrm>
          <a:prstGeom prst="rect">
            <a:avLst/>
          </a:prstGeom>
          <a:noFill/>
          <a:ln>
            <a:noFill/>
          </a:ln>
        </p:spPr>
      </p:pic>
      <p:pic>
        <p:nvPicPr>
          <p:cNvPr id="418" name="Google Shape;418;p39"/>
          <p:cNvPicPr preferRelativeResize="0"/>
          <p:nvPr/>
        </p:nvPicPr>
        <p:blipFill rotWithShape="1">
          <a:blip r:embed="rId4">
            <a:alphaModFix/>
          </a:blip>
          <a:srcRect b="0" l="0" r="0" t="0"/>
          <a:stretch/>
        </p:blipFill>
        <p:spPr>
          <a:xfrm>
            <a:off x="35914" y="188641"/>
            <a:ext cx="8004301" cy="1512168"/>
          </a:xfrm>
          <a:prstGeom prst="rect">
            <a:avLst/>
          </a:prstGeom>
          <a:noFill/>
          <a:ln>
            <a:noFill/>
          </a:ln>
        </p:spPr>
      </p:pic>
      <p:pic>
        <p:nvPicPr>
          <p:cNvPr id="419" name="Google Shape;419;p39"/>
          <p:cNvPicPr preferRelativeResize="0"/>
          <p:nvPr/>
        </p:nvPicPr>
        <p:blipFill rotWithShape="1">
          <a:blip r:embed="rId5">
            <a:alphaModFix/>
          </a:blip>
          <a:srcRect b="0" l="0" r="0" t="0"/>
          <a:stretch/>
        </p:blipFill>
        <p:spPr>
          <a:xfrm>
            <a:off x="35914" y="1700809"/>
            <a:ext cx="8004301" cy="4905820"/>
          </a:xfrm>
          <a:prstGeom prst="rect">
            <a:avLst/>
          </a:prstGeom>
          <a:noFill/>
          <a:ln>
            <a:noFill/>
          </a:ln>
        </p:spPr>
      </p:pic>
      <p:sp>
        <p:nvSpPr>
          <p:cNvPr id="420" name="Google Shape;420;p39"/>
          <p:cNvSpPr/>
          <p:nvPr/>
        </p:nvSpPr>
        <p:spPr>
          <a:xfrm>
            <a:off x="1055440" y="1988840"/>
            <a:ext cx="16673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6"/>
                </a:solidFill>
                <a:latin typeface="Calibri"/>
                <a:ea typeface="Calibri"/>
                <a:cs typeface="Calibri"/>
                <a:sym typeface="Calibri"/>
              </a:rPr>
              <a:t>PERFORMANCE</a:t>
            </a:r>
            <a:endParaRPr b="0" i="0" sz="1800" u="none" cap="none" strike="noStrike">
              <a:solidFill>
                <a:schemeClr val="accent6"/>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0"/>
          <p:cNvSpPr/>
          <p:nvPr/>
        </p:nvSpPr>
        <p:spPr>
          <a:xfrm>
            <a:off x="263350" y="188651"/>
            <a:ext cx="80289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Security test ZAP Scanning Report</a:t>
            </a:r>
            <a:endParaRPr b="1" i="0" sz="4400" u="none" cap="none" strike="noStrike">
              <a:solidFill>
                <a:schemeClr val="dk1"/>
              </a:solidFill>
              <a:latin typeface="Calibri"/>
              <a:ea typeface="Calibri"/>
              <a:cs typeface="Calibri"/>
              <a:sym typeface="Calibri"/>
            </a:endParaRPr>
          </a:p>
        </p:txBody>
      </p:sp>
      <p:pic>
        <p:nvPicPr>
          <p:cNvPr id="426" name="Google Shape;426;p40"/>
          <p:cNvPicPr preferRelativeResize="0"/>
          <p:nvPr/>
        </p:nvPicPr>
        <p:blipFill rotWithShape="1">
          <a:blip r:embed="rId3">
            <a:alphaModFix/>
          </a:blip>
          <a:srcRect b="0" l="0" r="0" t="0"/>
          <a:stretch/>
        </p:blipFill>
        <p:spPr>
          <a:xfrm>
            <a:off x="263352" y="1014390"/>
            <a:ext cx="3990975" cy="5695950"/>
          </a:xfrm>
          <a:prstGeom prst="rect">
            <a:avLst/>
          </a:prstGeom>
          <a:noFill/>
          <a:ln>
            <a:noFill/>
          </a:ln>
        </p:spPr>
      </p:pic>
      <p:pic>
        <p:nvPicPr>
          <p:cNvPr id="427" name="Google Shape;427;p40"/>
          <p:cNvPicPr preferRelativeResize="0"/>
          <p:nvPr/>
        </p:nvPicPr>
        <p:blipFill rotWithShape="1">
          <a:blip r:embed="rId4">
            <a:alphaModFix/>
          </a:blip>
          <a:srcRect b="0" l="0" r="0" t="0"/>
          <a:stretch/>
        </p:blipFill>
        <p:spPr>
          <a:xfrm>
            <a:off x="4312303" y="1014390"/>
            <a:ext cx="7704385" cy="5695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41"/>
          <p:cNvPicPr preferRelativeResize="0"/>
          <p:nvPr/>
        </p:nvPicPr>
        <p:blipFill rotWithShape="1">
          <a:blip r:embed="rId3">
            <a:alphaModFix/>
          </a:blip>
          <a:srcRect b="0" l="0" r="0" t="0"/>
          <a:stretch/>
        </p:blipFill>
        <p:spPr>
          <a:xfrm>
            <a:off x="191344" y="692696"/>
            <a:ext cx="4176464" cy="5997676"/>
          </a:xfrm>
          <a:prstGeom prst="rect">
            <a:avLst/>
          </a:prstGeom>
          <a:noFill/>
          <a:ln>
            <a:noFill/>
          </a:ln>
        </p:spPr>
      </p:pic>
      <p:pic>
        <p:nvPicPr>
          <p:cNvPr id="433" name="Google Shape;433;p41"/>
          <p:cNvPicPr preferRelativeResize="0"/>
          <p:nvPr/>
        </p:nvPicPr>
        <p:blipFill rotWithShape="1">
          <a:blip r:embed="rId4">
            <a:alphaModFix/>
          </a:blip>
          <a:srcRect b="0" l="0" r="0" t="0"/>
          <a:stretch/>
        </p:blipFill>
        <p:spPr>
          <a:xfrm>
            <a:off x="4615247" y="692696"/>
            <a:ext cx="3780630" cy="5448555"/>
          </a:xfrm>
          <a:prstGeom prst="rect">
            <a:avLst/>
          </a:prstGeom>
          <a:noFill/>
          <a:ln>
            <a:noFill/>
          </a:ln>
        </p:spPr>
      </p:pic>
      <p:pic>
        <p:nvPicPr>
          <p:cNvPr id="434" name="Google Shape;434;p41"/>
          <p:cNvPicPr preferRelativeResize="0"/>
          <p:nvPr/>
        </p:nvPicPr>
        <p:blipFill rotWithShape="1">
          <a:blip r:embed="rId5">
            <a:alphaModFix/>
          </a:blip>
          <a:srcRect b="0" l="0" r="0" t="0"/>
          <a:stretch/>
        </p:blipFill>
        <p:spPr>
          <a:xfrm>
            <a:off x="8616280" y="692696"/>
            <a:ext cx="3276154" cy="4690857"/>
          </a:xfrm>
          <a:prstGeom prst="rect">
            <a:avLst/>
          </a:prstGeom>
          <a:noFill/>
          <a:ln>
            <a:noFill/>
          </a:ln>
        </p:spPr>
      </p:pic>
      <p:sp>
        <p:nvSpPr>
          <p:cNvPr id="435" name="Google Shape;435;p41"/>
          <p:cNvSpPr/>
          <p:nvPr/>
        </p:nvSpPr>
        <p:spPr>
          <a:xfrm>
            <a:off x="8529933" y="5517232"/>
            <a:ext cx="242085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36" name="Google Shape;436;p41"/>
          <p:cNvSpPr/>
          <p:nvPr/>
        </p:nvSpPr>
        <p:spPr>
          <a:xfrm>
            <a:off x="4494436" y="6141251"/>
            <a:ext cx="735605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Security test ZAP Scanning Report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i="1" lang="en-US"/>
              <a:t>OLIVA is an online store of suits for hunting, fishing, active recreation and military clothing</a:t>
            </a:r>
            <a:endParaRPr b="1" i="1"/>
          </a:p>
        </p:txBody>
      </p:sp>
      <p:pic>
        <p:nvPicPr>
          <p:cNvPr id="180" name="Google Shape;180;p3"/>
          <p:cNvPicPr preferRelativeResize="0"/>
          <p:nvPr/>
        </p:nvPicPr>
        <p:blipFill rotWithShape="1">
          <a:blip r:embed="rId3">
            <a:alphaModFix/>
          </a:blip>
          <a:srcRect b="0" l="0" r="0" t="0"/>
          <a:stretch/>
        </p:blipFill>
        <p:spPr>
          <a:xfrm>
            <a:off x="661864" y="1556792"/>
            <a:ext cx="10920536" cy="504525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p:nvPr/>
        </p:nvSpPr>
        <p:spPr>
          <a:xfrm>
            <a:off x="0" y="6088559"/>
            <a:ext cx="1114132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Security test H-X Technologies Scanning Report</a:t>
            </a:r>
            <a:endParaRPr b="1" i="0" sz="4400" u="none" cap="none" strike="noStrike">
              <a:solidFill>
                <a:schemeClr val="dk1"/>
              </a:solidFill>
              <a:latin typeface="Calibri"/>
              <a:ea typeface="Calibri"/>
              <a:cs typeface="Calibri"/>
              <a:sym typeface="Calibri"/>
            </a:endParaRPr>
          </a:p>
        </p:txBody>
      </p:sp>
      <p:pic>
        <p:nvPicPr>
          <p:cNvPr id="442" name="Google Shape;442;p42"/>
          <p:cNvPicPr preferRelativeResize="0"/>
          <p:nvPr/>
        </p:nvPicPr>
        <p:blipFill rotWithShape="1">
          <a:blip r:embed="rId3">
            <a:alphaModFix/>
          </a:blip>
          <a:srcRect b="0" l="0" r="0" t="0"/>
          <a:stretch/>
        </p:blipFill>
        <p:spPr>
          <a:xfrm>
            <a:off x="1703512" y="327918"/>
            <a:ext cx="4019129" cy="5760640"/>
          </a:xfrm>
          <a:prstGeom prst="rect">
            <a:avLst/>
          </a:prstGeom>
          <a:noFill/>
          <a:ln>
            <a:noFill/>
          </a:ln>
        </p:spPr>
      </p:pic>
      <p:pic>
        <p:nvPicPr>
          <p:cNvPr id="443" name="Google Shape;443;p42"/>
          <p:cNvPicPr preferRelativeResize="0"/>
          <p:nvPr/>
        </p:nvPicPr>
        <p:blipFill rotWithShape="1">
          <a:blip r:embed="rId4">
            <a:alphaModFix/>
          </a:blip>
          <a:srcRect b="0" l="0" r="0" t="0"/>
          <a:stretch/>
        </p:blipFill>
        <p:spPr>
          <a:xfrm>
            <a:off x="5879975" y="346942"/>
            <a:ext cx="4049837" cy="574161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43"/>
          <p:cNvPicPr preferRelativeResize="0"/>
          <p:nvPr/>
        </p:nvPicPr>
        <p:blipFill rotWithShape="1">
          <a:blip r:embed="rId3">
            <a:alphaModFix/>
          </a:blip>
          <a:srcRect b="0" l="0" r="0" t="0"/>
          <a:stretch/>
        </p:blipFill>
        <p:spPr>
          <a:xfrm>
            <a:off x="77721" y="116632"/>
            <a:ext cx="3867150" cy="5419725"/>
          </a:xfrm>
          <a:prstGeom prst="rect">
            <a:avLst/>
          </a:prstGeom>
          <a:noFill/>
          <a:ln>
            <a:noFill/>
          </a:ln>
        </p:spPr>
      </p:pic>
      <p:pic>
        <p:nvPicPr>
          <p:cNvPr id="449" name="Google Shape;449;p43"/>
          <p:cNvPicPr preferRelativeResize="0"/>
          <p:nvPr/>
        </p:nvPicPr>
        <p:blipFill rotWithShape="1">
          <a:blip r:embed="rId4">
            <a:alphaModFix/>
          </a:blip>
          <a:srcRect b="0" l="0" r="0" t="0"/>
          <a:stretch/>
        </p:blipFill>
        <p:spPr>
          <a:xfrm>
            <a:off x="4151784" y="260648"/>
            <a:ext cx="3771900" cy="5467350"/>
          </a:xfrm>
          <a:prstGeom prst="rect">
            <a:avLst/>
          </a:prstGeom>
          <a:noFill/>
          <a:ln>
            <a:noFill/>
          </a:ln>
        </p:spPr>
      </p:pic>
      <p:pic>
        <p:nvPicPr>
          <p:cNvPr id="450" name="Google Shape;450;p43"/>
          <p:cNvPicPr preferRelativeResize="0"/>
          <p:nvPr/>
        </p:nvPicPr>
        <p:blipFill rotWithShape="1">
          <a:blip r:embed="rId5">
            <a:alphaModFix/>
          </a:blip>
          <a:srcRect b="0" l="0" r="0" t="0"/>
          <a:stretch/>
        </p:blipFill>
        <p:spPr>
          <a:xfrm>
            <a:off x="8130597" y="548680"/>
            <a:ext cx="3648075" cy="5362575"/>
          </a:xfrm>
          <a:prstGeom prst="rect">
            <a:avLst/>
          </a:prstGeom>
          <a:noFill/>
          <a:ln>
            <a:noFill/>
          </a:ln>
        </p:spPr>
      </p:pic>
      <p:sp>
        <p:nvSpPr>
          <p:cNvPr id="451" name="Google Shape;451;p43"/>
          <p:cNvSpPr/>
          <p:nvPr/>
        </p:nvSpPr>
        <p:spPr>
          <a:xfrm>
            <a:off x="77721" y="6053658"/>
            <a:ext cx="1114132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Security test H-X Technologies Scanning Report</a:t>
            </a:r>
            <a:endParaRPr b="1" i="0" sz="4400" u="none" cap="none" strike="noStrike">
              <a:solidFill>
                <a:schemeClr val="dk1"/>
              </a:solidFill>
              <a:latin typeface="Calibri"/>
              <a:ea typeface="Calibri"/>
              <a:cs typeface="Calibri"/>
              <a:sym typeface="Calibri"/>
            </a:endParaRPr>
          </a:p>
        </p:txBody>
      </p:sp>
      <p:sp>
        <p:nvSpPr>
          <p:cNvPr id="452" name="Google Shape;452;p43"/>
          <p:cNvSpPr/>
          <p:nvPr/>
        </p:nvSpPr>
        <p:spPr>
          <a:xfrm>
            <a:off x="77721" y="5477296"/>
            <a:ext cx="242085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44"/>
          <p:cNvPicPr preferRelativeResize="0"/>
          <p:nvPr/>
        </p:nvPicPr>
        <p:blipFill rotWithShape="1">
          <a:blip r:embed="rId3">
            <a:alphaModFix/>
          </a:blip>
          <a:srcRect b="0" l="0" r="0" t="0"/>
          <a:stretch/>
        </p:blipFill>
        <p:spPr>
          <a:xfrm>
            <a:off x="119336" y="188640"/>
            <a:ext cx="11881320" cy="65082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p:nvPr/>
        </p:nvSpPr>
        <p:spPr>
          <a:xfrm>
            <a:off x="119336" y="260648"/>
            <a:ext cx="378180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Use Case</a:t>
            </a:r>
            <a:endParaRPr b="0" i="0" sz="1400" u="none" cap="none" strike="noStrike">
              <a:solidFill>
                <a:srgbClr val="000000"/>
              </a:solidFill>
              <a:latin typeface="Arial"/>
              <a:ea typeface="Arial"/>
              <a:cs typeface="Arial"/>
              <a:sym typeface="Arial"/>
            </a:endParaRPr>
          </a:p>
        </p:txBody>
      </p:sp>
      <p:pic>
        <p:nvPicPr>
          <p:cNvPr id="463" name="Google Shape;463;p45"/>
          <p:cNvPicPr preferRelativeResize="0"/>
          <p:nvPr/>
        </p:nvPicPr>
        <p:blipFill rotWithShape="1">
          <a:blip r:embed="rId3">
            <a:alphaModFix/>
          </a:blip>
          <a:srcRect b="0" l="0" r="0" t="0"/>
          <a:stretch/>
        </p:blipFill>
        <p:spPr>
          <a:xfrm>
            <a:off x="152694" y="764703"/>
            <a:ext cx="5007202" cy="5984217"/>
          </a:xfrm>
          <a:prstGeom prst="rect">
            <a:avLst/>
          </a:prstGeom>
          <a:noFill/>
          <a:ln>
            <a:noFill/>
          </a:ln>
        </p:spPr>
      </p:pic>
      <p:pic>
        <p:nvPicPr>
          <p:cNvPr id="464" name="Google Shape;464;p45"/>
          <p:cNvPicPr preferRelativeResize="0"/>
          <p:nvPr/>
        </p:nvPicPr>
        <p:blipFill rotWithShape="1">
          <a:blip r:embed="rId4">
            <a:alphaModFix/>
          </a:blip>
          <a:srcRect b="0" l="0" r="0" t="0"/>
          <a:stretch/>
        </p:blipFill>
        <p:spPr>
          <a:xfrm>
            <a:off x="5159896" y="2212416"/>
            <a:ext cx="6885876" cy="4536504"/>
          </a:xfrm>
          <a:prstGeom prst="rect">
            <a:avLst/>
          </a:prstGeom>
          <a:noFill/>
          <a:ln>
            <a:noFill/>
          </a:ln>
        </p:spPr>
      </p:pic>
      <p:sp>
        <p:nvSpPr>
          <p:cNvPr id="465" name="Google Shape;465;p45"/>
          <p:cNvSpPr txBox="1"/>
          <p:nvPr/>
        </p:nvSpPr>
        <p:spPr>
          <a:xfrm>
            <a:off x="5957575" y="-5"/>
            <a:ext cx="6088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Calibri"/>
                <a:ea typeface="Calibri"/>
                <a:cs typeface="Calibri"/>
                <a:sym typeface="Calibri"/>
              </a:rPr>
              <a:t>AUTOMATION </a:t>
            </a:r>
            <a:r>
              <a:rPr b="1" i="0" lang="en-US" sz="4800" u="none" cap="none" strike="noStrike">
                <a:solidFill>
                  <a:srgbClr val="000000"/>
                </a:solidFill>
                <a:latin typeface="Calibri"/>
                <a:ea typeface="Calibri"/>
                <a:cs typeface="Calibri"/>
                <a:sym typeface="Calibri"/>
              </a:rPr>
              <a:t>TESTING</a:t>
            </a:r>
            <a:endParaRPr b="1" i="0" sz="3700" u="none" cap="none" strike="noStrike">
              <a:solidFill>
                <a:srgbClr val="000000"/>
              </a:solidFill>
              <a:latin typeface="Calibri"/>
              <a:ea typeface="Calibri"/>
              <a:cs typeface="Calibri"/>
              <a:sym typeface="Calibri"/>
            </a:endParaRPr>
          </a:p>
        </p:txBody>
      </p:sp>
      <p:pic>
        <p:nvPicPr>
          <p:cNvPr id="466" name="Google Shape;466;p45"/>
          <p:cNvPicPr preferRelativeResize="0"/>
          <p:nvPr/>
        </p:nvPicPr>
        <p:blipFill rotWithShape="1">
          <a:blip r:embed="rId5">
            <a:alphaModFix/>
          </a:blip>
          <a:srcRect b="0" l="0" r="0" t="0"/>
          <a:stretch/>
        </p:blipFill>
        <p:spPr>
          <a:xfrm>
            <a:off x="5244750" y="764700"/>
            <a:ext cx="1219200" cy="1219200"/>
          </a:xfrm>
          <a:prstGeom prst="rect">
            <a:avLst/>
          </a:prstGeom>
          <a:noFill/>
          <a:ln>
            <a:noFill/>
          </a:ln>
        </p:spPr>
      </p:pic>
      <p:sp>
        <p:nvSpPr>
          <p:cNvPr id="467" name="Google Shape;467;p45"/>
          <p:cNvSpPr txBox="1"/>
          <p:nvPr/>
        </p:nvSpPr>
        <p:spPr>
          <a:xfrm>
            <a:off x="6601375" y="810800"/>
            <a:ext cx="5444400" cy="754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dk1"/>
              </a:buClr>
              <a:buSzPts val="1100"/>
              <a:buFont typeface="Arial"/>
              <a:buNone/>
            </a:pPr>
            <a:r>
              <a:rPr b="1" i="0" lang="en-US" sz="3700" u="none" cap="none" strike="noStrike">
                <a:solidFill>
                  <a:schemeClr val="dk1"/>
                </a:solidFill>
                <a:latin typeface="Calibri"/>
                <a:ea typeface="Calibri"/>
                <a:cs typeface="Calibri"/>
                <a:sym typeface="Calibri"/>
              </a:rPr>
              <a:t>SELENIUM IDE</a:t>
            </a:r>
            <a:endParaRPr b="0" i="0" sz="1400" u="none" cap="none" strike="noStrike">
              <a:solidFill>
                <a:srgbClr val="000000"/>
              </a:solidFill>
              <a:latin typeface="Calibri"/>
              <a:ea typeface="Calibri"/>
              <a:cs typeface="Calibri"/>
              <a:sym typeface="Calibri"/>
            </a:endParaRPr>
          </a:p>
        </p:txBody>
      </p:sp>
      <p:pic>
        <p:nvPicPr>
          <p:cNvPr id="468" name="Google Shape;468;p45"/>
          <p:cNvPicPr preferRelativeResize="0"/>
          <p:nvPr/>
        </p:nvPicPr>
        <p:blipFill rotWithShape="1">
          <a:blip r:embed="rId6">
            <a:alphaModFix/>
          </a:blip>
          <a:srcRect b="0" l="0" r="0" t="0"/>
          <a:stretch/>
        </p:blipFill>
        <p:spPr>
          <a:xfrm>
            <a:off x="6548800" y="764700"/>
            <a:ext cx="2282626" cy="1219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7"/>
          <p:cNvSpPr/>
          <p:nvPr/>
        </p:nvSpPr>
        <p:spPr>
          <a:xfrm>
            <a:off x="2711625" y="2141382"/>
            <a:ext cx="7289100" cy="163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1" lang="en-US" sz="5400" u="none" cap="none" strike="noStrike">
                <a:solidFill>
                  <a:schemeClr val="dk1"/>
                </a:solidFill>
                <a:latin typeface="Calibri"/>
                <a:ea typeface="Calibri"/>
                <a:cs typeface="Calibri"/>
                <a:sym typeface="Calibri"/>
              </a:rPr>
              <a:t>Demonstration </a:t>
            </a:r>
            <a:br>
              <a:rPr b="1" i="1" lang="en-US" sz="5400" u="none" cap="none" strike="noStrike">
                <a:solidFill>
                  <a:schemeClr val="dk1"/>
                </a:solidFill>
                <a:latin typeface="Calibri"/>
                <a:ea typeface="Calibri"/>
                <a:cs typeface="Calibri"/>
                <a:sym typeface="Calibri"/>
              </a:rPr>
            </a:br>
            <a:r>
              <a:rPr b="1" i="1" lang="en-US" sz="5400" u="none" cap="none" strike="noStrike">
                <a:solidFill>
                  <a:schemeClr val="dk1"/>
                </a:solidFill>
                <a:latin typeface="Calibri"/>
                <a:ea typeface="Calibri"/>
                <a:cs typeface="Calibri"/>
                <a:sym typeface="Calibri"/>
              </a:rPr>
              <a:t>Selenium </a:t>
            </a:r>
            <a:r>
              <a:rPr b="1" i="1" lang="en-US" sz="5400">
                <a:solidFill>
                  <a:schemeClr val="dk1"/>
                </a:solidFill>
                <a:latin typeface="Calibri"/>
                <a:ea typeface="Calibri"/>
                <a:cs typeface="Calibri"/>
                <a:sym typeface="Calibri"/>
              </a:rPr>
              <a:t>IDE</a:t>
            </a:r>
            <a:r>
              <a:rPr b="1" i="1" lang="en-US" sz="5400" u="none" cap="none" strike="noStrike">
                <a:solidFill>
                  <a:schemeClr val="dk1"/>
                </a:solidFill>
                <a:latin typeface="Calibri"/>
                <a:ea typeface="Calibri"/>
                <a:cs typeface="Calibri"/>
                <a:sym typeface="Calibri"/>
              </a:rPr>
              <a:t> </a:t>
            </a:r>
            <a:r>
              <a:rPr b="1" i="1" lang="en-US" sz="5400">
                <a:solidFill>
                  <a:schemeClr val="dk1"/>
                </a:solidFill>
                <a:latin typeface="Calibri"/>
                <a:ea typeface="Calibri"/>
                <a:cs typeface="Calibri"/>
                <a:sym typeface="Calibri"/>
              </a:rPr>
              <a:t>Automation Testing</a:t>
            </a:r>
            <a:endParaRPr b="1" i="1" sz="54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48"/>
          <p:cNvPicPr preferRelativeResize="0"/>
          <p:nvPr/>
        </p:nvPicPr>
        <p:blipFill rotWithShape="1">
          <a:blip r:embed="rId3">
            <a:alphaModFix/>
          </a:blip>
          <a:srcRect b="0" l="0" r="0" t="0"/>
          <a:stretch/>
        </p:blipFill>
        <p:spPr>
          <a:xfrm>
            <a:off x="407368" y="116632"/>
            <a:ext cx="6192687" cy="3952875"/>
          </a:xfrm>
          <a:prstGeom prst="rect">
            <a:avLst/>
          </a:prstGeom>
          <a:noFill/>
          <a:ln>
            <a:noFill/>
          </a:ln>
        </p:spPr>
      </p:pic>
      <p:sp>
        <p:nvSpPr>
          <p:cNvPr id="479" name="Google Shape;479;p48"/>
          <p:cNvSpPr/>
          <p:nvPr/>
        </p:nvSpPr>
        <p:spPr>
          <a:xfrm>
            <a:off x="7658629" y="908720"/>
            <a:ext cx="45319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1" lang="en-US" sz="3200" u="sng" cap="none" strike="noStrike">
                <a:solidFill>
                  <a:schemeClr val="dk1"/>
                </a:solidFill>
                <a:latin typeface="Calibri"/>
                <a:ea typeface="Calibri"/>
                <a:cs typeface="Calibri"/>
                <a:sym typeface="Calibri"/>
              </a:rPr>
              <a:t>SUMMARY OF ACTIVITIES</a:t>
            </a:r>
            <a:endParaRPr b="0" i="0" sz="1400" u="none" cap="none" strike="noStrike">
              <a:solidFill>
                <a:srgbClr val="000000"/>
              </a:solidFill>
              <a:latin typeface="Arial"/>
              <a:ea typeface="Arial"/>
              <a:cs typeface="Arial"/>
              <a:sym typeface="Arial"/>
            </a:endParaRPr>
          </a:p>
        </p:txBody>
      </p:sp>
      <p:sp>
        <p:nvSpPr>
          <p:cNvPr id="480" name="Google Shape;480;p48"/>
          <p:cNvSpPr/>
          <p:nvPr/>
        </p:nvSpPr>
        <p:spPr>
          <a:xfrm>
            <a:off x="262930" y="5302767"/>
            <a:ext cx="5689476"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chemeClr val="dk1"/>
                </a:solidFill>
                <a:latin typeface="Calibri"/>
                <a:ea typeface="Calibri"/>
                <a:cs typeface="Calibri"/>
                <a:sym typeface="Calibri"/>
              </a:rPr>
              <a:t>!!! WOW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chemeClr val="dk1"/>
                </a:solidFill>
                <a:latin typeface="Calibri"/>
                <a:ea typeface="Calibri"/>
                <a:cs typeface="Calibri"/>
                <a:sym typeface="Calibri"/>
              </a:rPr>
              <a:t>This is a wonderful result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chemeClr val="dk1"/>
                </a:solidFill>
                <a:latin typeface="Calibri"/>
                <a:ea typeface="Calibri"/>
                <a:cs typeface="Calibri"/>
                <a:sym typeface="Calibri"/>
              </a:rPr>
              <a:t>Estimated total time 378 hours</a:t>
            </a:r>
            <a:endParaRPr b="0" i="0" sz="1400" u="none" cap="none" strike="noStrike">
              <a:solidFill>
                <a:srgbClr val="000000"/>
              </a:solidFill>
              <a:latin typeface="Arial"/>
              <a:ea typeface="Arial"/>
              <a:cs typeface="Arial"/>
              <a:sym typeface="Arial"/>
            </a:endParaRPr>
          </a:p>
        </p:txBody>
      </p:sp>
      <p:pic>
        <p:nvPicPr>
          <p:cNvPr id="481" name="Google Shape;481;p48"/>
          <p:cNvPicPr preferRelativeResize="0"/>
          <p:nvPr/>
        </p:nvPicPr>
        <p:blipFill rotWithShape="1">
          <a:blip r:embed="rId4">
            <a:alphaModFix/>
          </a:blip>
          <a:srcRect b="0" l="0" r="0" t="0"/>
          <a:stretch/>
        </p:blipFill>
        <p:spPr>
          <a:xfrm>
            <a:off x="5953914" y="1514063"/>
            <a:ext cx="6046742" cy="52138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49"/>
          <p:cNvPicPr preferRelativeResize="0"/>
          <p:nvPr/>
        </p:nvPicPr>
        <p:blipFill rotWithShape="1">
          <a:blip r:embed="rId3">
            <a:alphaModFix/>
          </a:blip>
          <a:srcRect b="0" l="0" r="0" t="0"/>
          <a:stretch/>
        </p:blipFill>
        <p:spPr>
          <a:xfrm>
            <a:off x="335360" y="260648"/>
            <a:ext cx="11593288" cy="64087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0"/>
          <p:cNvPicPr preferRelativeResize="0"/>
          <p:nvPr/>
        </p:nvPicPr>
        <p:blipFill rotWithShape="1">
          <a:blip r:embed="rId3">
            <a:alphaModFix/>
          </a:blip>
          <a:srcRect b="0" l="0" r="0" t="0"/>
          <a:stretch/>
        </p:blipFill>
        <p:spPr>
          <a:xfrm>
            <a:off x="191344" y="204099"/>
            <a:ext cx="5688632" cy="2884618"/>
          </a:xfrm>
          <a:prstGeom prst="rect">
            <a:avLst/>
          </a:prstGeom>
          <a:noFill/>
          <a:ln>
            <a:noFill/>
          </a:ln>
        </p:spPr>
      </p:pic>
      <p:pic>
        <p:nvPicPr>
          <p:cNvPr id="492" name="Google Shape;492;p50"/>
          <p:cNvPicPr preferRelativeResize="0"/>
          <p:nvPr/>
        </p:nvPicPr>
        <p:blipFill rotWithShape="1">
          <a:blip r:embed="rId4">
            <a:alphaModFix/>
          </a:blip>
          <a:srcRect b="0" l="0" r="0" t="0"/>
          <a:stretch/>
        </p:blipFill>
        <p:spPr>
          <a:xfrm>
            <a:off x="6525375" y="204099"/>
            <a:ext cx="5331265" cy="2884618"/>
          </a:xfrm>
          <a:prstGeom prst="rect">
            <a:avLst/>
          </a:prstGeom>
          <a:noFill/>
          <a:ln>
            <a:noFill/>
          </a:ln>
        </p:spPr>
      </p:pic>
      <p:pic>
        <p:nvPicPr>
          <p:cNvPr id="493" name="Google Shape;493;p50"/>
          <p:cNvPicPr preferRelativeResize="0"/>
          <p:nvPr/>
        </p:nvPicPr>
        <p:blipFill rotWithShape="1">
          <a:blip r:embed="rId5">
            <a:alphaModFix/>
          </a:blip>
          <a:srcRect b="0" l="0" r="0" t="0"/>
          <a:stretch/>
        </p:blipFill>
        <p:spPr>
          <a:xfrm>
            <a:off x="57092" y="3120440"/>
            <a:ext cx="12015572" cy="36209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b="0" l="0" r="0" t="0"/>
          <a:stretch/>
        </p:blipFill>
        <p:spPr>
          <a:xfrm>
            <a:off x="1775520" y="3157170"/>
            <a:ext cx="9145016" cy="3700830"/>
          </a:xfrm>
          <a:prstGeom prst="rect">
            <a:avLst/>
          </a:prstGeom>
          <a:noFill/>
          <a:ln>
            <a:noFill/>
          </a:ln>
        </p:spPr>
      </p:pic>
      <p:pic>
        <p:nvPicPr>
          <p:cNvPr id="499" name="Google Shape;499;p51"/>
          <p:cNvPicPr preferRelativeResize="0"/>
          <p:nvPr/>
        </p:nvPicPr>
        <p:blipFill rotWithShape="1">
          <a:blip r:embed="rId4">
            <a:alphaModFix/>
          </a:blip>
          <a:srcRect b="0" l="0" r="0" t="0"/>
          <a:stretch/>
        </p:blipFill>
        <p:spPr>
          <a:xfrm>
            <a:off x="0" y="0"/>
            <a:ext cx="12192000" cy="328498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g206e4c84fcd_0_251"/>
          <p:cNvPicPr preferRelativeResize="0"/>
          <p:nvPr/>
        </p:nvPicPr>
        <p:blipFill rotWithShape="1">
          <a:blip r:embed="rId3">
            <a:alphaModFix/>
          </a:blip>
          <a:srcRect b="0" l="0" r="0" t="0"/>
          <a:stretch/>
        </p:blipFill>
        <p:spPr>
          <a:xfrm>
            <a:off x="191345" y="116632"/>
            <a:ext cx="4608512" cy="4298090"/>
          </a:xfrm>
          <a:prstGeom prst="rect">
            <a:avLst/>
          </a:prstGeom>
          <a:noFill/>
          <a:ln>
            <a:noFill/>
          </a:ln>
        </p:spPr>
      </p:pic>
      <p:pic>
        <p:nvPicPr>
          <p:cNvPr id="505" name="Google Shape;505;g206e4c84fcd_0_251"/>
          <p:cNvPicPr preferRelativeResize="0"/>
          <p:nvPr/>
        </p:nvPicPr>
        <p:blipFill rotWithShape="1">
          <a:blip r:embed="rId4">
            <a:alphaModFix/>
          </a:blip>
          <a:srcRect b="0" l="0" r="0" t="0"/>
          <a:stretch/>
        </p:blipFill>
        <p:spPr>
          <a:xfrm>
            <a:off x="4806816" y="116632"/>
            <a:ext cx="4413435" cy="4298090"/>
          </a:xfrm>
          <a:prstGeom prst="rect">
            <a:avLst/>
          </a:prstGeom>
          <a:noFill/>
          <a:ln>
            <a:noFill/>
          </a:ln>
        </p:spPr>
      </p:pic>
      <p:pic>
        <p:nvPicPr>
          <p:cNvPr id="506" name="Google Shape;506;g206e4c84fcd_0_251"/>
          <p:cNvPicPr preferRelativeResize="0"/>
          <p:nvPr/>
        </p:nvPicPr>
        <p:blipFill rotWithShape="1">
          <a:blip r:embed="rId5">
            <a:alphaModFix/>
          </a:blip>
          <a:srcRect b="0" l="0" r="0" t="0"/>
          <a:stretch/>
        </p:blipFill>
        <p:spPr>
          <a:xfrm>
            <a:off x="4051276" y="3789040"/>
            <a:ext cx="8021389" cy="2952328"/>
          </a:xfrm>
          <a:prstGeom prst="rect">
            <a:avLst/>
          </a:prstGeom>
          <a:noFill/>
          <a:ln>
            <a:noFill/>
          </a:ln>
        </p:spPr>
      </p:pic>
      <p:pic>
        <p:nvPicPr>
          <p:cNvPr id="507" name="Google Shape;507;g206e4c84fcd_0_251"/>
          <p:cNvPicPr preferRelativeResize="0"/>
          <p:nvPr/>
        </p:nvPicPr>
        <p:blipFill rotWithShape="1">
          <a:blip r:embed="rId6">
            <a:alphaModFix/>
          </a:blip>
          <a:srcRect b="0" l="0" r="0" t="0"/>
          <a:stretch/>
        </p:blipFill>
        <p:spPr>
          <a:xfrm>
            <a:off x="2783632" y="764704"/>
            <a:ext cx="1800200" cy="361950"/>
          </a:xfrm>
          <a:prstGeom prst="rect">
            <a:avLst/>
          </a:prstGeom>
          <a:noFill/>
          <a:ln>
            <a:noFill/>
          </a:ln>
        </p:spPr>
      </p:pic>
      <p:pic>
        <p:nvPicPr>
          <p:cNvPr id="508" name="Google Shape;508;g206e4c84fcd_0_251"/>
          <p:cNvPicPr preferRelativeResize="0"/>
          <p:nvPr/>
        </p:nvPicPr>
        <p:blipFill rotWithShape="1">
          <a:blip r:embed="rId6">
            <a:alphaModFix/>
          </a:blip>
          <a:srcRect b="0" l="0" r="0" t="0"/>
          <a:stretch/>
        </p:blipFill>
        <p:spPr>
          <a:xfrm>
            <a:off x="7361700" y="785486"/>
            <a:ext cx="1758636" cy="361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
          <p:cNvSpPr/>
          <p:nvPr/>
        </p:nvSpPr>
        <p:spPr>
          <a:xfrm>
            <a:off x="5015881" y="836712"/>
            <a:ext cx="6984775" cy="175432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dk1"/>
                </a:solidFill>
                <a:latin typeface="Calibri"/>
                <a:ea typeface="Calibri"/>
                <a:cs typeface="Calibri"/>
                <a:sym typeface="Calibri"/>
              </a:rPr>
              <a:t>THIS IS THE BEGINNING</a:t>
            </a:r>
            <a:endParaRPr b="1" i="0" sz="54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dk1"/>
                </a:solidFill>
                <a:latin typeface="Calibri"/>
                <a:ea typeface="Calibri"/>
                <a:cs typeface="Calibri"/>
                <a:sym typeface="Calibri"/>
              </a:rPr>
              <a:t>OF OUR ANALYSIS</a:t>
            </a:r>
            <a:endParaRPr b="1" i="1" sz="5400" u="none" cap="none" strike="noStrike">
              <a:solidFill>
                <a:schemeClr val="dk1"/>
              </a:solidFill>
              <a:latin typeface="Calibri"/>
              <a:ea typeface="Calibri"/>
              <a:cs typeface="Calibri"/>
              <a:sym typeface="Calibri"/>
            </a:endParaRPr>
          </a:p>
        </p:txBody>
      </p:sp>
      <p:pic>
        <p:nvPicPr>
          <p:cNvPr id="186" name="Google Shape;186;p4"/>
          <p:cNvPicPr preferRelativeResize="0"/>
          <p:nvPr/>
        </p:nvPicPr>
        <p:blipFill rotWithShape="1">
          <a:blip r:embed="rId3">
            <a:alphaModFix/>
          </a:blip>
          <a:srcRect b="0" l="0" r="0" t="0"/>
          <a:stretch/>
        </p:blipFill>
        <p:spPr>
          <a:xfrm>
            <a:off x="191344" y="188640"/>
            <a:ext cx="4824536" cy="2948328"/>
          </a:xfrm>
          <a:prstGeom prst="rect">
            <a:avLst/>
          </a:prstGeom>
          <a:noFill/>
          <a:ln>
            <a:noFill/>
          </a:ln>
        </p:spPr>
      </p:pic>
      <p:sp>
        <p:nvSpPr>
          <p:cNvPr id="187" name="Google Shape;187;p4"/>
          <p:cNvSpPr/>
          <p:nvPr/>
        </p:nvSpPr>
        <p:spPr>
          <a:xfrm>
            <a:off x="191344" y="3789040"/>
            <a:ext cx="7848872"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We defined: </a:t>
            </a:r>
            <a:endParaRPr b="1"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What are the business goals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What are the user roles</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What is the design structure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AND</a:t>
            </a:r>
            <a:endParaRPr b="1"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Developed all the necessary documentation</a:t>
            </a:r>
            <a:endParaRPr b="0" i="0" sz="2800" u="none" cap="none" strike="noStrike">
              <a:solidFill>
                <a:schemeClr val="dk1"/>
              </a:solidFill>
              <a:latin typeface="Calibri"/>
              <a:ea typeface="Calibri"/>
              <a:cs typeface="Calibri"/>
              <a:sym typeface="Calibri"/>
            </a:endParaRPr>
          </a:p>
        </p:txBody>
      </p:sp>
      <p:pic>
        <p:nvPicPr>
          <p:cNvPr id="188" name="Google Shape;188;p4"/>
          <p:cNvPicPr preferRelativeResize="0"/>
          <p:nvPr/>
        </p:nvPicPr>
        <p:blipFill rotWithShape="1">
          <a:blip r:embed="rId4">
            <a:alphaModFix/>
          </a:blip>
          <a:srcRect b="0" l="0" r="0" t="0"/>
          <a:stretch/>
        </p:blipFill>
        <p:spPr>
          <a:xfrm>
            <a:off x="6960096" y="3787874"/>
            <a:ext cx="4658000" cy="245900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067addf2df_0_4"/>
          <p:cNvSpPr txBox="1"/>
          <p:nvPr/>
        </p:nvSpPr>
        <p:spPr>
          <a:xfrm>
            <a:off x="1175650" y="643800"/>
            <a:ext cx="1000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4" name="Google Shape;514;g2067addf2df_0_4"/>
          <p:cNvSpPr txBox="1"/>
          <p:nvPr/>
        </p:nvSpPr>
        <p:spPr>
          <a:xfrm>
            <a:off x="1315625" y="447875"/>
            <a:ext cx="9349200" cy="632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2500" u="none" cap="none" strike="noStrike">
                <a:solidFill>
                  <a:srgbClr val="212121"/>
                </a:solidFill>
                <a:latin typeface="Arial"/>
                <a:ea typeface="Arial"/>
                <a:cs typeface="Arial"/>
                <a:sym typeface="Arial"/>
              </a:rPr>
              <a:t>Test deliverables </a:t>
            </a:r>
            <a:endParaRPr b="1" i="0" sz="2500" u="none" cap="none" strike="noStrike">
              <a:solidFill>
                <a:srgbClr val="21212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t/>
            </a:r>
            <a:endParaRPr b="1" i="0" sz="25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Mind Map</a:t>
            </a:r>
            <a:endParaRPr b="0" i="0" sz="24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Software Requirements Specification</a:t>
            </a:r>
            <a:endParaRPr b="0" i="0" sz="24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Test plan</a:t>
            </a:r>
            <a:endParaRPr b="0" i="0" sz="2400" u="none" cap="none" strike="noStrike">
              <a:solidFill>
                <a:schemeClr val="dk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Requirements Traceability matrix </a:t>
            </a:r>
            <a:endParaRPr b="0" i="0" sz="2400" u="none" cap="none" strike="noStrike">
              <a:solidFill>
                <a:schemeClr val="dk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Test cases</a:t>
            </a:r>
            <a:endParaRPr b="0" i="0" sz="24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Check-lists</a:t>
            </a:r>
            <a:endParaRPr b="0" i="0" sz="24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Bug reports</a:t>
            </a:r>
            <a:endParaRPr b="0" i="0" sz="24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Use-cases</a:t>
            </a:r>
            <a:endParaRPr b="0" i="0" sz="24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API testing collection documentation</a:t>
            </a:r>
            <a:endParaRPr b="0" i="0" sz="24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Performance Testing Report</a:t>
            </a:r>
            <a:endParaRPr b="0" i="0" sz="24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rgbClr val="212121"/>
                </a:solidFill>
                <a:latin typeface="Arial"/>
                <a:ea typeface="Arial"/>
                <a:cs typeface="Arial"/>
                <a:sym typeface="Arial"/>
              </a:rPr>
              <a:t>Security Testing Report</a:t>
            </a:r>
            <a:endParaRPr b="0" i="0" sz="2400" u="none" cap="none" strike="noStrike">
              <a:solidFill>
                <a:srgbClr val="212121"/>
              </a:solidFill>
              <a:latin typeface="Arial"/>
              <a:ea typeface="Arial"/>
              <a:cs typeface="Arial"/>
              <a:sym typeface="Arial"/>
            </a:endParaRPr>
          </a:p>
          <a:p>
            <a:pPr indent="-381000" lvl="0" marL="457200" marR="0" rtl="0" algn="just">
              <a:lnSpc>
                <a:spcPct val="115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Test summary report</a:t>
            </a:r>
            <a:endParaRPr b="0" i="0" sz="3300" u="none" cap="none" strike="noStrike">
              <a:solidFill>
                <a:srgbClr val="2121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15" name="Google Shape;515;g2067addf2df_0_4"/>
          <p:cNvPicPr preferRelativeResize="0"/>
          <p:nvPr/>
        </p:nvPicPr>
        <p:blipFill rotWithShape="1">
          <a:blip r:embed="rId3">
            <a:alphaModFix/>
          </a:blip>
          <a:srcRect b="0" l="0" r="0" t="0"/>
          <a:stretch/>
        </p:blipFill>
        <p:spPr>
          <a:xfrm>
            <a:off x="9001438" y="1044000"/>
            <a:ext cx="2390775" cy="1905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53"/>
          <p:cNvPicPr preferRelativeResize="0"/>
          <p:nvPr/>
        </p:nvPicPr>
        <p:blipFill rotWithShape="1">
          <a:blip r:embed="rId3">
            <a:alphaModFix/>
          </a:blip>
          <a:srcRect b="0" l="0" r="0" t="0"/>
          <a:stretch/>
        </p:blipFill>
        <p:spPr>
          <a:xfrm>
            <a:off x="0" y="2282"/>
            <a:ext cx="12192000" cy="6857518"/>
          </a:xfrm>
          <a:prstGeom prst="rect">
            <a:avLst/>
          </a:prstGeom>
          <a:noFill/>
          <a:ln>
            <a:noFill/>
          </a:ln>
        </p:spPr>
      </p:pic>
      <p:sp>
        <p:nvSpPr>
          <p:cNvPr id="521" name="Google Shape;521;p53"/>
          <p:cNvSpPr/>
          <p:nvPr/>
        </p:nvSpPr>
        <p:spPr>
          <a:xfrm>
            <a:off x="119336" y="116633"/>
            <a:ext cx="7416824" cy="67403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Black"/>
                <a:ea typeface="Arial Black"/>
                <a:cs typeface="Arial Black"/>
                <a:sym typeface="Arial Black"/>
              </a:rPr>
              <a:t>Recommended Improvements As a result of testing, we recommend the following</a:t>
            </a:r>
            <a:endParaRPr b="1" i="1" sz="3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Black"/>
                <a:ea typeface="Arial Black"/>
                <a:cs typeface="Arial Black"/>
                <a:sym typeface="Arial Black"/>
              </a:rPr>
              <a:t>Recommended Improvements As a result of testing, we recommend the following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Black"/>
                <a:ea typeface="Arial Black"/>
                <a:cs typeface="Arial Black"/>
                <a:sym typeface="Arial Black"/>
              </a:rPr>
              <a:t>- Fix bugs according bug-reports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Black"/>
                <a:ea typeface="Arial Black"/>
                <a:cs typeface="Arial Black"/>
                <a:sym typeface="Arial Black"/>
              </a:rPr>
              <a:t>- Improve site security according security report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Black"/>
                <a:ea typeface="Arial Black"/>
                <a:cs typeface="Arial Black"/>
                <a:sym typeface="Arial Black"/>
              </a:rPr>
              <a:t>- Improve Performance to decrease response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Black"/>
                <a:ea typeface="Arial Black"/>
                <a:cs typeface="Arial Black"/>
                <a:sym typeface="Arial Black"/>
              </a:rPr>
              <a:t>- Improve sorting function to exclude not available goods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Black"/>
                <a:ea typeface="Arial Black"/>
                <a:cs typeface="Arial Black"/>
                <a:sym typeface="Arial Black"/>
              </a:rPr>
              <a:t>- we understand that the russian language is necessary for SEO promotion of the site in the eastern part of Ukraine. We recommend removing the flag and replacing the word "русский" with RU.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54"/>
          <p:cNvPicPr preferRelativeResize="0"/>
          <p:nvPr/>
        </p:nvPicPr>
        <p:blipFill rotWithShape="1">
          <a:blip r:embed="rId3">
            <a:alphaModFix/>
          </a:blip>
          <a:srcRect b="0" l="0" r="0" t="0"/>
          <a:stretch/>
        </p:blipFill>
        <p:spPr>
          <a:xfrm>
            <a:off x="551384" y="1942966"/>
            <a:ext cx="11224229" cy="4499041"/>
          </a:xfrm>
          <a:prstGeom prst="rect">
            <a:avLst/>
          </a:prstGeom>
          <a:noFill/>
          <a:ln>
            <a:noFill/>
          </a:ln>
        </p:spPr>
      </p:pic>
      <p:sp>
        <p:nvSpPr>
          <p:cNvPr id="527" name="Google Shape;527;p54"/>
          <p:cNvSpPr/>
          <p:nvPr/>
        </p:nvSpPr>
        <p:spPr>
          <a:xfrm>
            <a:off x="675440" y="188640"/>
            <a:ext cx="11089232" cy="17543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chemeClr val="dk1"/>
                </a:solidFill>
                <a:latin typeface="Arial Black"/>
                <a:ea typeface="Arial Black"/>
                <a:cs typeface="Arial Black"/>
                <a:sym typeface="Arial Black"/>
              </a:rPr>
              <a:t>For the presentation, we choose green summer color because we wanted to share positive emotions</a:t>
            </a:r>
            <a:endParaRPr b="0" i="0" sz="3600" u="none" cap="none" strike="noStrike">
              <a:solidFill>
                <a:schemeClr val="dk1"/>
              </a:solidFill>
              <a:latin typeface="Arial Black"/>
              <a:ea typeface="Arial Black"/>
              <a:cs typeface="Arial Black"/>
              <a:sym typeface="Arial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55"/>
          <p:cNvPicPr preferRelativeResize="0"/>
          <p:nvPr/>
        </p:nvPicPr>
        <p:blipFill rotWithShape="1">
          <a:blip r:embed="rId3">
            <a:alphaModFix/>
          </a:blip>
          <a:srcRect b="0" l="0" r="0" t="0"/>
          <a:stretch/>
        </p:blipFill>
        <p:spPr>
          <a:xfrm>
            <a:off x="2" y="2066574"/>
            <a:ext cx="4449222" cy="4791422"/>
          </a:xfrm>
          <a:prstGeom prst="rect">
            <a:avLst/>
          </a:prstGeom>
          <a:noFill/>
          <a:ln>
            <a:noFill/>
          </a:ln>
        </p:spPr>
      </p:pic>
      <p:sp>
        <p:nvSpPr>
          <p:cNvPr id="533" name="Google Shape;533;p55"/>
          <p:cNvSpPr/>
          <p:nvPr/>
        </p:nvSpPr>
        <p:spPr>
          <a:xfrm>
            <a:off x="4726575" y="3036623"/>
            <a:ext cx="7056900" cy="250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chemeClr val="dk1"/>
                </a:solidFill>
                <a:latin typeface="Comic Sans MS"/>
                <a:ea typeface="Comic Sans MS"/>
                <a:cs typeface="Comic Sans MS"/>
                <a:sym typeface="Comic Sans MS"/>
              </a:rPr>
              <a:t>Our charts &amp; graphics are like cakes and donuts, so everyone who will hire us, will feel how sweet cooperation with us</a:t>
            </a:r>
            <a:endParaRPr b="1" i="0" sz="3200" u="none" cap="none" strike="noStrike">
              <a:solidFill>
                <a:schemeClr val="dk1"/>
              </a:solidFill>
              <a:latin typeface="Comic Sans MS"/>
              <a:ea typeface="Comic Sans MS"/>
              <a:cs typeface="Comic Sans MS"/>
              <a:sym typeface="Comic Sans MS"/>
            </a:endParaRPr>
          </a:p>
        </p:txBody>
      </p:sp>
      <p:pic>
        <p:nvPicPr>
          <p:cNvPr id="534" name="Google Shape;534;p55"/>
          <p:cNvPicPr preferRelativeResize="0"/>
          <p:nvPr/>
        </p:nvPicPr>
        <p:blipFill rotWithShape="1">
          <a:blip r:embed="rId4">
            <a:alphaModFix/>
          </a:blip>
          <a:srcRect b="0" l="0" r="0" t="0"/>
          <a:stretch/>
        </p:blipFill>
        <p:spPr>
          <a:xfrm>
            <a:off x="7007422" y="12"/>
            <a:ext cx="5184576" cy="2508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p:nvPr/>
        </p:nvSpPr>
        <p:spPr>
          <a:xfrm>
            <a:off x="263352" y="332656"/>
            <a:ext cx="4320480" cy="62646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Business goals</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Increase the number of customers in the company's physical warehouse office market;</a:t>
            </a:r>
            <a:endParaRPr b="1" i="0" sz="14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Increase the number of customers in the company's online shopping store; B2С;</a:t>
            </a:r>
            <a:endParaRPr b="1" i="0" sz="14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Increase the number of business customers. B2B - Business to business;</a:t>
            </a:r>
            <a:endParaRPr b="1" i="0" sz="14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Placement of the information about all products, as well as promotional products, novelties and seasonal products. Рroduction of unique clothes according to the needs and sizes of customers;</a:t>
            </a:r>
            <a:endParaRPr b="1" i="0" sz="14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Сonstant offer of updating clothes for hunting, fishing and tourism on the market of Ukraine;</a:t>
            </a:r>
            <a:endParaRPr b="1" i="0" sz="14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Organization of product delivery to the client and  placement of information related to the return of products;</a:t>
            </a:r>
            <a:endParaRPr b="1" i="0" sz="14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Communication with the company sales department through social networks. Placement of all links to the company's social networks, phone numbers and contacts and the physical address of the company's warehouse office;</a:t>
            </a:r>
            <a:endParaRPr b="1" i="0" sz="14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Provide customers with a convenient platform to search and purchase. </a:t>
            </a:r>
            <a:endParaRPr b="1" i="0" sz="1400" u="none" cap="none" strike="noStrike">
              <a:solidFill>
                <a:schemeClr val="dk1"/>
              </a:solidFill>
              <a:latin typeface="Calibri"/>
              <a:ea typeface="Calibri"/>
              <a:cs typeface="Calibri"/>
              <a:sym typeface="Calibri"/>
            </a:endParaRPr>
          </a:p>
        </p:txBody>
      </p:sp>
      <p:pic>
        <p:nvPicPr>
          <p:cNvPr id="194" name="Google Shape;194;p5"/>
          <p:cNvPicPr preferRelativeResize="0"/>
          <p:nvPr/>
        </p:nvPicPr>
        <p:blipFill rotWithShape="1">
          <a:blip r:embed="rId3">
            <a:alphaModFix/>
          </a:blip>
          <a:srcRect b="0" l="0" r="0" t="0"/>
          <a:stretch/>
        </p:blipFill>
        <p:spPr>
          <a:xfrm>
            <a:off x="4727848" y="332656"/>
            <a:ext cx="4824536" cy="5976664"/>
          </a:xfrm>
          <a:prstGeom prst="rect">
            <a:avLst/>
          </a:prstGeom>
          <a:noFill/>
          <a:ln>
            <a:noFill/>
          </a:ln>
        </p:spPr>
      </p:pic>
      <p:pic>
        <p:nvPicPr>
          <p:cNvPr id="195" name="Google Shape;195;p5"/>
          <p:cNvPicPr preferRelativeResize="0"/>
          <p:nvPr/>
        </p:nvPicPr>
        <p:blipFill rotWithShape="1">
          <a:blip r:embed="rId4">
            <a:alphaModFix/>
          </a:blip>
          <a:srcRect b="0" l="0" r="0" t="0"/>
          <a:stretch/>
        </p:blipFill>
        <p:spPr>
          <a:xfrm>
            <a:off x="7434073" y="1700808"/>
            <a:ext cx="4524654" cy="48965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1" name="Google Shape;201;p6"/>
          <p:cNvSpPr/>
          <p:nvPr/>
        </p:nvSpPr>
        <p:spPr>
          <a:xfrm>
            <a:off x="6312024" y="5733256"/>
            <a:ext cx="648072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chemeClr val="dk1"/>
                </a:solidFill>
                <a:latin typeface="Calibri"/>
                <a:ea typeface="Calibri"/>
                <a:cs typeface="Calibri"/>
                <a:sym typeface="Calibri"/>
              </a:rPr>
              <a:t>Structure MindMap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400"/>
              <a:buFont typeface="Arial"/>
              <a:buNone/>
            </a:pPr>
            <a:r>
              <a:t/>
            </a:r>
            <a:endParaRPr b="1" i="0" sz="5400" u="none" cap="none" strike="noStrike">
              <a:solidFill>
                <a:schemeClr val="dk1"/>
              </a:solidFill>
              <a:latin typeface="Calibri"/>
              <a:ea typeface="Calibri"/>
              <a:cs typeface="Calibri"/>
              <a:sym typeface="Calibri"/>
            </a:endParaRPr>
          </a:p>
        </p:txBody>
      </p:sp>
      <p:sp>
        <p:nvSpPr>
          <p:cNvPr id="202" name="Google Shape;202;p6"/>
          <p:cNvSpPr/>
          <p:nvPr/>
        </p:nvSpPr>
        <p:spPr>
          <a:xfrm>
            <a:off x="7899094" y="2882"/>
            <a:ext cx="429290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https://oliva.in.ua</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7"/>
          <p:cNvPicPr preferRelativeResize="0"/>
          <p:nvPr/>
        </p:nvPicPr>
        <p:blipFill rotWithShape="1">
          <a:blip r:embed="rId3">
            <a:alphaModFix/>
          </a:blip>
          <a:srcRect b="0" l="0" r="0" t="0"/>
          <a:stretch/>
        </p:blipFill>
        <p:spPr>
          <a:xfrm>
            <a:off x="191344" y="206686"/>
            <a:ext cx="5544616" cy="6534681"/>
          </a:xfrm>
          <a:prstGeom prst="rect">
            <a:avLst/>
          </a:prstGeom>
          <a:noFill/>
          <a:ln>
            <a:noFill/>
          </a:ln>
        </p:spPr>
      </p:pic>
      <p:pic>
        <p:nvPicPr>
          <p:cNvPr id="208" name="Google Shape;208;p7"/>
          <p:cNvPicPr preferRelativeResize="0"/>
          <p:nvPr/>
        </p:nvPicPr>
        <p:blipFill rotWithShape="1">
          <a:blip r:embed="rId4">
            <a:alphaModFix/>
          </a:blip>
          <a:srcRect b="0" l="0" r="0" t="0"/>
          <a:stretch/>
        </p:blipFill>
        <p:spPr>
          <a:xfrm>
            <a:off x="6384032" y="169448"/>
            <a:ext cx="5616624" cy="65622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12"/>
          <p:cNvPicPr preferRelativeResize="0"/>
          <p:nvPr/>
        </p:nvPicPr>
        <p:blipFill rotWithShape="1">
          <a:blip r:embed="rId3">
            <a:alphaModFix/>
          </a:blip>
          <a:srcRect b="0" l="0" r="0" t="0"/>
          <a:stretch/>
        </p:blipFill>
        <p:spPr>
          <a:xfrm>
            <a:off x="1271464" y="404664"/>
            <a:ext cx="9721080" cy="62157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2023-01-25T22:52:55Z</dcterms:created>
  <dc:creator>Володя</dc:creator>
</cp:coreProperties>
</file>